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Muli Regular" pitchFamily="2" charset="77"/>
      <p:regular r:id="rId30"/>
    </p:embeddedFont>
    <p:embeddedFont>
      <p:font typeface="Muli Regular Bold" pitchFamily="2" charset="77"/>
      <p:regular r:id="rId31"/>
      <p:bold r:id="rId32"/>
    </p:embeddedFont>
    <p:embeddedFont>
      <p:font typeface="Muli Regular Bold Italics" pitchFamily="2" charset="77"/>
      <p:regular r:id="rId33"/>
      <p:bold r:id="rId34"/>
      <p:italic r:id="rId35"/>
      <p:boldItalic r:id="rId36"/>
    </p:embeddedFont>
    <p:embeddedFont>
      <p:font typeface="Muli Regular Italics" pitchFamily="2" charset="77"/>
      <p:regular r:id="rId37"/>
      <p:italic r:id="rId38"/>
    </p:embeddedFont>
    <p:embeddedFont>
      <p:font typeface="Playfair Display Bold" pitchFamily="2" charset="77"/>
      <p:regular r:id="rId39"/>
      <p:bold r:id="rId40"/>
    </p:embeddedFont>
    <p:embeddedFont>
      <p:font typeface="Playfair Display Bold Italics" pitchFamily="2" charset="77"/>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19" autoAdjust="0"/>
  </p:normalViewPr>
  <p:slideViewPr>
    <p:cSldViewPr>
      <p:cViewPr varScale="1">
        <p:scale>
          <a:sx n="73" d="100"/>
          <a:sy n="73" d="100"/>
        </p:scale>
        <p:origin x="78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1.svg"/><Relationship Id="rId7"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bit.ly/Case_4_Team2_FB_StiffODEsPadaChemicalReactionKineti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3" Type="http://schemas.openxmlformats.org/officeDocument/2006/relationships/image" Target="../media/image48.svg"/><Relationship Id="rId18" Type="http://schemas.openxmlformats.org/officeDocument/2006/relationships/image" Target="../media/image53.png"/><Relationship Id="rId26" Type="http://schemas.openxmlformats.org/officeDocument/2006/relationships/image" Target="../media/image61.png"/><Relationship Id="rId39" Type="http://schemas.openxmlformats.org/officeDocument/2006/relationships/image" Target="../media/image74.svg"/><Relationship Id="rId21" Type="http://schemas.openxmlformats.org/officeDocument/2006/relationships/image" Target="../media/image56.svg"/><Relationship Id="rId34" Type="http://schemas.openxmlformats.org/officeDocument/2006/relationships/image" Target="../media/image69.png"/><Relationship Id="rId42" Type="http://schemas.openxmlformats.org/officeDocument/2006/relationships/image" Target="../media/image77.png"/><Relationship Id="rId47" Type="http://schemas.openxmlformats.org/officeDocument/2006/relationships/image" Target="../media/image82.svg"/><Relationship Id="rId7" Type="http://schemas.openxmlformats.org/officeDocument/2006/relationships/image" Target="../media/image42.svg"/><Relationship Id="rId2" Type="http://schemas.openxmlformats.org/officeDocument/2006/relationships/image" Target="../media/image37.png"/><Relationship Id="rId16" Type="http://schemas.openxmlformats.org/officeDocument/2006/relationships/image" Target="../media/image51.png"/><Relationship Id="rId29" Type="http://schemas.openxmlformats.org/officeDocument/2006/relationships/image" Target="../media/image64.svg"/><Relationship Id="rId11" Type="http://schemas.openxmlformats.org/officeDocument/2006/relationships/image" Target="../media/image46.svg"/><Relationship Id="rId24" Type="http://schemas.openxmlformats.org/officeDocument/2006/relationships/image" Target="../media/image59.png"/><Relationship Id="rId32" Type="http://schemas.openxmlformats.org/officeDocument/2006/relationships/image" Target="../media/image67.png"/><Relationship Id="rId37" Type="http://schemas.openxmlformats.org/officeDocument/2006/relationships/image" Target="../media/image72.svg"/><Relationship Id="rId40" Type="http://schemas.openxmlformats.org/officeDocument/2006/relationships/image" Target="../media/image75.png"/><Relationship Id="rId45" Type="http://schemas.openxmlformats.org/officeDocument/2006/relationships/image" Target="../media/image80.svg"/><Relationship Id="rId5" Type="http://schemas.openxmlformats.org/officeDocument/2006/relationships/image" Target="../media/image40.svg"/><Relationship Id="rId15" Type="http://schemas.openxmlformats.org/officeDocument/2006/relationships/image" Target="../media/image50.svg"/><Relationship Id="rId23" Type="http://schemas.openxmlformats.org/officeDocument/2006/relationships/image" Target="../media/image58.svg"/><Relationship Id="rId28" Type="http://schemas.openxmlformats.org/officeDocument/2006/relationships/image" Target="../media/image63.png"/><Relationship Id="rId36" Type="http://schemas.openxmlformats.org/officeDocument/2006/relationships/image" Target="../media/image71.png"/><Relationship Id="rId49" Type="http://schemas.openxmlformats.org/officeDocument/2006/relationships/image" Target="../media/image84.svg"/><Relationship Id="rId10" Type="http://schemas.openxmlformats.org/officeDocument/2006/relationships/image" Target="../media/image45.png"/><Relationship Id="rId19" Type="http://schemas.openxmlformats.org/officeDocument/2006/relationships/image" Target="../media/image54.svg"/><Relationship Id="rId31" Type="http://schemas.openxmlformats.org/officeDocument/2006/relationships/image" Target="../media/image66.svg"/><Relationship Id="rId44" Type="http://schemas.openxmlformats.org/officeDocument/2006/relationships/image" Target="../media/image79.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svg"/><Relationship Id="rId30" Type="http://schemas.openxmlformats.org/officeDocument/2006/relationships/image" Target="../media/image65.png"/><Relationship Id="rId35" Type="http://schemas.openxmlformats.org/officeDocument/2006/relationships/image" Target="../media/image70.svg"/><Relationship Id="rId43" Type="http://schemas.openxmlformats.org/officeDocument/2006/relationships/image" Target="../media/image78.svg"/><Relationship Id="rId48" Type="http://schemas.openxmlformats.org/officeDocument/2006/relationships/image" Target="../media/image83.png"/><Relationship Id="rId8" Type="http://schemas.openxmlformats.org/officeDocument/2006/relationships/image" Target="../media/image43.png"/><Relationship Id="rId3" Type="http://schemas.openxmlformats.org/officeDocument/2006/relationships/image" Target="../media/image38.svg"/><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60.svg"/><Relationship Id="rId33" Type="http://schemas.openxmlformats.org/officeDocument/2006/relationships/image" Target="../media/image68.svg"/><Relationship Id="rId38" Type="http://schemas.openxmlformats.org/officeDocument/2006/relationships/image" Target="../media/image73.png"/><Relationship Id="rId46" Type="http://schemas.openxmlformats.org/officeDocument/2006/relationships/image" Target="../media/image81.png"/><Relationship Id="rId20" Type="http://schemas.openxmlformats.org/officeDocument/2006/relationships/image" Target="../media/image55.png"/><Relationship Id="rId41"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4.svg"/><Relationship Id="rId7"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580" y="8786530"/>
            <a:ext cx="338117" cy="338117"/>
          </a:xfrm>
          <a:custGeom>
            <a:avLst/>
            <a:gdLst/>
            <a:ahLst/>
            <a:cxnLst/>
            <a:rect l="l" t="t" r="r" b="b"/>
            <a:pathLst>
              <a:path w="338117" h="338117">
                <a:moveTo>
                  <a:pt x="0" y="0"/>
                </a:moveTo>
                <a:lnTo>
                  <a:pt x="338117" y="0"/>
                </a:lnTo>
                <a:lnTo>
                  <a:pt x="338117" y="338118"/>
                </a:lnTo>
                <a:lnTo>
                  <a:pt x="0" y="338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73580" y="7738272"/>
            <a:ext cx="7150343" cy="725200"/>
            <a:chOff x="0" y="0"/>
            <a:chExt cx="9533791" cy="966933"/>
          </a:xfrm>
        </p:grpSpPr>
        <p:grpSp>
          <p:nvGrpSpPr>
            <p:cNvPr id="4" name="Group 4"/>
            <p:cNvGrpSpPr/>
            <p:nvPr/>
          </p:nvGrpSpPr>
          <p:grpSpPr>
            <a:xfrm>
              <a:off x="0" y="0"/>
              <a:ext cx="9533791" cy="966933"/>
              <a:chOff x="0" y="0"/>
              <a:chExt cx="12727542" cy="1290848"/>
            </a:xfrm>
          </p:grpSpPr>
          <p:sp>
            <p:nvSpPr>
              <p:cNvPr id="5" name="Freeform 5"/>
              <p:cNvSpPr/>
              <p:nvPr/>
            </p:nvSpPr>
            <p:spPr>
              <a:xfrm>
                <a:off x="0" y="0"/>
                <a:ext cx="12727542" cy="1290848"/>
              </a:xfrm>
              <a:custGeom>
                <a:avLst/>
                <a:gdLst/>
                <a:ahLst/>
                <a:cxnLst/>
                <a:rect l="l" t="t" r="r" b="b"/>
                <a:pathLst>
                  <a:path w="12727542" h="1290848">
                    <a:moveTo>
                      <a:pt x="0" y="0"/>
                    </a:moveTo>
                    <a:lnTo>
                      <a:pt x="0" y="1290848"/>
                    </a:lnTo>
                    <a:lnTo>
                      <a:pt x="12727542" y="1290848"/>
                    </a:lnTo>
                    <a:lnTo>
                      <a:pt x="12727542" y="0"/>
                    </a:lnTo>
                    <a:lnTo>
                      <a:pt x="0" y="0"/>
                    </a:lnTo>
                    <a:close/>
                    <a:moveTo>
                      <a:pt x="12666582" y="1229888"/>
                    </a:moveTo>
                    <a:lnTo>
                      <a:pt x="59690" y="1229888"/>
                    </a:lnTo>
                    <a:lnTo>
                      <a:pt x="59690" y="59690"/>
                    </a:lnTo>
                    <a:lnTo>
                      <a:pt x="12666582" y="59690"/>
                    </a:lnTo>
                    <a:lnTo>
                      <a:pt x="12666582" y="1229888"/>
                    </a:lnTo>
                    <a:close/>
                  </a:path>
                </a:pathLst>
              </a:custGeom>
              <a:solidFill>
                <a:srgbClr val="FF68D4"/>
              </a:solidFill>
            </p:spPr>
          </p:sp>
        </p:grpSp>
        <p:sp>
          <p:nvSpPr>
            <p:cNvPr id="6" name="TextBox 6"/>
            <p:cNvSpPr txBox="1"/>
            <p:nvPr/>
          </p:nvSpPr>
          <p:spPr>
            <a:xfrm>
              <a:off x="299564" y="171186"/>
              <a:ext cx="8863483" cy="537633"/>
            </a:xfrm>
            <a:prstGeom prst="rect">
              <a:avLst/>
            </a:prstGeom>
          </p:spPr>
          <p:txBody>
            <a:bodyPr lIns="0" tIns="0" rIns="0" bIns="0" rtlCol="0" anchor="t">
              <a:spAutoFit/>
            </a:bodyPr>
            <a:lstStyle/>
            <a:p>
              <a:pPr algn="just">
                <a:lnSpc>
                  <a:spcPts val="3499"/>
                </a:lnSpc>
              </a:pPr>
              <a:r>
                <a:rPr lang="en-US" sz="2499">
                  <a:solidFill>
                    <a:srgbClr val="000000"/>
                  </a:solidFill>
                  <a:latin typeface="Muli Regular Bold"/>
                </a:rPr>
                <a:t>Presented by: Team 2 Fisika B</a:t>
              </a:r>
              <a:r>
                <a:rPr lang="en-US" sz="2499">
                  <a:solidFill>
                    <a:srgbClr val="000000"/>
                  </a:solidFill>
                  <a:latin typeface="Muli Regular"/>
                </a:rPr>
                <a:t>.</a:t>
              </a:r>
            </a:p>
          </p:txBody>
        </p:sp>
      </p:grpSp>
      <p:sp>
        <p:nvSpPr>
          <p:cNvPr id="7" name="Freeform 7"/>
          <p:cNvSpPr/>
          <p:nvPr/>
        </p:nvSpPr>
        <p:spPr>
          <a:xfrm>
            <a:off x="11542992" y="-8517227"/>
            <a:ext cx="11432615" cy="11411829"/>
          </a:xfrm>
          <a:custGeom>
            <a:avLst/>
            <a:gdLst/>
            <a:ahLst/>
            <a:cxnLst/>
            <a:rect l="l" t="t" r="r" b="b"/>
            <a:pathLst>
              <a:path w="11432615" h="11411829">
                <a:moveTo>
                  <a:pt x="0" y="0"/>
                </a:moveTo>
                <a:lnTo>
                  <a:pt x="11432616" y="0"/>
                </a:lnTo>
                <a:lnTo>
                  <a:pt x="11432616" y="11411829"/>
                </a:lnTo>
                <a:lnTo>
                  <a:pt x="0" y="11411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868154" y="597062"/>
            <a:ext cx="1422950" cy="1420363"/>
          </a:xfrm>
          <a:custGeom>
            <a:avLst/>
            <a:gdLst/>
            <a:ahLst/>
            <a:cxnLst/>
            <a:rect l="l" t="t" r="r" b="b"/>
            <a:pathLst>
              <a:path w="1422950" h="1420363">
                <a:moveTo>
                  <a:pt x="0" y="0"/>
                </a:moveTo>
                <a:lnTo>
                  <a:pt x="1422951" y="0"/>
                </a:lnTo>
                <a:lnTo>
                  <a:pt x="1422951" y="1420363"/>
                </a:lnTo>
                <a:lnTo>
                  <a:pt x="0" y="1420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573580" y="2283777"/>
            <a:ext cx="2512551" cy="264160"/>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Muli Regular"/>
              </a:rPr>
              <a:t>FISIKA KOMPUTASI 118</a:t>
            </a:r>
          </a:p>
        </p:txBody>
      </p:sp>
      <p:sp>
        <p:nvSpPr>
          <p:cNvPr id="10" name="TextBox 10"/>
          <p:cNvSpPr txBox="1"/>
          <p:nvPr/>
        </p:nvSpPr>
        <p:spPr>
          <a:xfrm>
            <a:off x="1573580" y="2881313"/>
            <a:ext cx="15431615" cy="4533900"/>
          </a:xfrm>
          <a:prstGeom prst="rect">
            <a:avLst/>
          </a:prstGeom>
        </p:spPr>
        <p:txBody>
          <a:bodyPr lIns="0" tIns="0" rIns="0" bIns="0" rtlCol="0" anchor="t">
            <a:spAutoFit/>
          </a:bodyPr>
          <a:lstStyle/>
          <a:p>
            <a:pPr>
              <a:lnSpc>
                <a:spcPts val="11999"/>
              </a:lnSpc>
            </a:pPr>
            <a:r>
              <a:rPr lang="en-US" sz="9999">
                <a:solidFill>
                  <a:srgbClr val="000000"/>
                </a:solidFill>
                <a:latin typeface="Playfair Display Bold Italics"/>
              </a:rPr>
              <a:t>STIFF ODE’S</a:t>
            </a:r>
            <a:r>
              <a:rPr lang="en-US" sz="9999">
                <a:solidFill>
                  <a:srgbClr val="000000"/>
                </a:solidFill>
                <a:latin typeface="Playfair Display Bold"/>
              </a:rPr>
              <a:t> PADA </a:t>
            </a:r>
            <a:r>
              <a:rPr lang="en-US" sz="9999">
                <a:solidFill>
                  <a:srgbClr val="000000"/>
                </a:solidFill>
                <a:latin typeface="Playfair Display Bold Italics"/>
              </a:rPr>
              <a:t>CHEMICAL REACTION KINETIC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8548918"/>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93958" y="8548918"/>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144000" y="4297372"/>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04957" y="4660605"/>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8594744"/>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404957" y="0"/>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4297372"/>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0"/>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1028700" y="604566"/>
            <a:ext cx="4246506" cy="810391"/>
            <a:chOff x="0" y="-28574"/>
            <a:chExt cx="3203625" cy="611371"/>
          </a:xfrm>
        </p:grpSpPr>
        <p:sp>
          <p:nvSpPr>
            <p:cNvPr id="11" name="Freeform 11"/>
            <p:cNvSpPr/>
            <p:nvPr/>
          </p:nvSpPr>
          <p:spPr>
            <a:xfrm>
              <a:off x="0" y="0"/>
              <a:ext cx="3203625" cy="582797"/>
            </a:xfrm>
            <a:custGeom>
              <a:avLst/>
              <a:gdLst/>
              <a:ahLst/>
              <a:cxnLst/>
              <a:rect l="l" t="t" r="r" b="b"/>
              <a:pathLst>
                <a:path w="3203625" h="582797">
                  <a:moveTo>
                    <a:pt x="0" y="0"/>
                  </a:moveTo>
                  <a:lnTo>
                    <a:pt x="3203625" y="0"/>
                  </a:lnTo>
                  <a:lnTo>
                    <a:pt x="3203625" y="582797"/>
                  </a:lnTo>
                  <a:lnTo>
                    <a:pt x="0" y="582797"/>
                  </a:lnTo>
                  <a:close/>
                </a:path>
              </a:pathLst>
            </a:custGeom>
            <a:solidFill>
              <a:srgbClr val="F4F4F4"/>
            </a:solidFill>
            <a:ln w="19050">
              <a:solidFill>
                <a:srgbClr val="000000"/>
              </a:solidFill>
            </a:ln>
          </p:spPr>
        </p:sp>
        <p:sp>
          <p:nvSpPr>
            <p:cNvPr id="12" name="TextBox 12"/>
            <p:cNvSpPr txBox="1"/>
            <p:nvPr/>
          </p:nvSpPr>
          <p:spPr>
            <a:xfrm>
              <a:off x="0" y="-28574"/>
              <a:ext cx="3203625" cy="599752"/>
            </a:xfrm>
            <a:prstGeom prst="rect">
              <a:avLst/>
            </a:prstGeom>
          </p:spPr>
          <p:txBody>
            <a:bodyPr lIns="254000" tIns="254000" rIns="254000" bIns="254000" rtlCol="0" anchor="ctr"/>
            <a:lstStyle/>
            <a:p>
              <a:pPr>
                <a:lnSpc>
                  <a:spcPts val="2520"/>
                </a:lnSpc>
              </a:pPr>
              <a:r>
                <a:rPr lang="en-US" sz="1800" dirty="0">
                  <a:solidFill>
                    <a:srgbClr val="FF68D4"/>
                  </a:solidFill>
                  <a:latin typeface="Muli Regular Bold"/>
                </a:rPr>
                <a:t>Algorithm</a:t>
              </a:r>
              <a:r>
                <a:rPr lang="en-US" sz="1800" dirty="0">
                  <a:solidFill>
                    <a:srgbClr val="000000"/>
                  </a:solidFill>
                  <a:latin typeface="Muli Regular Bold"/>
                </a:rPr>
                <a:t> Utama:</a:t>
              </a:r>
            </a:p>
          </p:txBody>
        </p:sp>
      </p:grpSp>
      <p:sp>
        <p:nvSpPr>
          <p:cNvPr id="13" name="Freeform 13"/>
          <p:cNvSpPr/>
          <p:nvPr/>
        </p:nvSpPr>
        <p:spPr>
          <a:xfrm>
            <a:off x="13548957" y="8594744"/>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8968644" y="0"/>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3548957" y="4297372"/>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3548957" y="0"/>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7" name="Group 17"/>
          <p:cNvGrpSpPr/>
          <p:nvPr/>
        </p:nvGrpSpPr>
        <p:grpSpPr>
          <a:xfrm>
            <a:off x="9333001" y="1559585"/>
            <a:ext cx="8115300" cy="8196531"/>
            <a:chOff x="0" y="0"/>
            <a:chExt cx="6730199" cy="6797565"/>
          </a:xfrm>
        </p:grpSpPr>
        <p:sp>
          <p:nvSpPr>
            <p:cNvPr id="18" name="Freeform 18"/>
            <p:cNvSpPr/>
            <p:nvPr/>
          </p:nvSpPr>
          <p:spPr>
            <a:xfrm>
              <a:off x="0" y="0"/>
              <a:ext cx="6730198" cy="6797565"/>
            </a:xfrm>
            <a:custGeom>
              <a:avLst/>
              <a:gdLst/>
              <a:ahLst/>
              <a:cxnLst/>
              <a:rect l="l" t="t" r="r" b="b"/>
              <a:pathLst>
                <a:path w="6730198" h="6797565">
                  <a:moveTo>
                    <a:pt x="0" y="0"/>
                  </a:moveTo>
                  <a:lnTo>
                    <a:pt x="6730198" y="0"/>
                  </a:lnTo>
                  <a:lnTo>
                    <a:pt x="6730198" y="6797565"/>
                  </a:lnTo>
                  <a:lnTo>
                    <a:pt x="0" y="6797565"/>
                  </a:lnTo>
                  <a:close/>
                </a:path>
              </a:pathLst>
            </a:custGeom>
            <a:solidFill>
              <a:srgbClr val="FFFFFF"/>
            </a:solidFill>
            <a:ln w="38100">
              <a:solidFill>
                <a:srgbClr val="FF68D4"/>
              </a:solidFill>
            </a:ln>
          </p:spPr>
        </p:sp>
        <p:sp>
          <p:nvSpPr>
            <p:cNvPr id="19" name="TextBox 19"/>
            <p:cNvSpPr txBox="1"/>
            <p:nvPr/>
          </p:nvSpPr>
          <p:spPr>
            <a:xfrm>
              <a:off x="0" y="-47625"/>
              <a:ext cx="812800" cy="860425"/>
            </a:xfrm>
            <a:prstGeom prst="rect">
              <a:avLst/>
            </a:prstGeom>
          </p:spPr>
          <p:txBody>
            <a:bodyPr lIns="254000" tIns="254000" rIns="254000" bIns="254000" rtlCol="0" anchor="ctr"/>
            <a:lstStyle/>
            <a:p>
              <a:pPr>
                <a:lnSpc>
                  <a:spcPts val="3359"/>
                </a:lnSpc>
              </a:pPr>
              <a:endParaRPr/>
            </a:p>
          </p:txBody>
        </p:sp>
      </p:grpSp>
      <p:sp>
        <p:nvSpPr>
          <p:cNvPr id="20" name="TextBox 20"/>
          <p:cNvSpPr txBox="1"/>
          <p:nvPr/>
        </p:nvSpPr>
        <p:spPr>
          <a:xfrm>
            <a:off x="9508357" y="1594993"/>
            <a:ext cx="7764589" cy="8087614"/>
          </a:xfrm>
          <a:prstGeom prst="rect">
            <a:avLst/>
          </a:prstGeom>
        </p:spPr>
        <p:txBody>
          <a:bodyPr lIns="0" tIns="0" rIns="0" bIns="0" rtlCol="0" anchor="t">
            <a:spAutoFit/>
          </a:bodyPr>
          <a:lstStyle/>
          <a:p>
            <a:pPr>
              <a:lnSpc>
                <a:spcPts val="2575"/>
              </a:lnSpc>
            </a:pPr>
            <a:r>
              <a:rPr lang="en-US" sz="1839">
                <a:solidFill>
                  <a:srgbClr val="000000"/>
                </a:solidFill>
                <a:latin typeface="Muli Regular"/>
              </a:rPr>
              <a:t>13. Melakukan plotting dengan plt.plot(nilai_t, nilai_c[0], label='c1 (BDF)')</a:t>
            </a:r>
          </a:p>
          <a:p>
            <a:pPr>
              <a:lnSpc>
                <a:spcPts val="2575"/>
              </a:lnSpc>
            </a:pPr>
            <a:r>
              <a:rPr lang="en-US" sz="1839">
                <a:solidFill>
                  <a:srgbClr val="000000"/>
                </a:solidFill>
                <a:latin typeface="Muli Regular"/>
              </a:rPr>
              <a:t>14. Melakukan plotting dengan plt.plot(nilai_t, nilai_c[1], label='c2 (BDF)’)</a:t>
            </a:r>
          </a:p>
          <a:p>
            <a:pPr>
              <a:lnSpc>
                <a:spcPts val="2575"/>
              </a:lnSpc>
            </a:pPr>
            <a:r>
              <a:rPr lang="en-US" sz="1839">
                <a:solidFill>
                  <a:srgbClr val="000000"/>
                </a:solidFill>
                <a:latin typeface="Muli Regular"/>
              </a:rPr>
              <a:t>15. Melakukan plotting dengan plt.plot(nilai_t, nilai_c[2], label='c3 (BDF)’)</a:t>
            </a:r>
          </a:p>
          <a:p>
            <a:pPr>
              <a:lnSpc>
                <a:spcPts val="2575"/>
              </a:lnSpc>
            </a:pPr>
            <a:r>
              <a:rPr lang="en-US" sz="1839">
                <a:solidFill>
                  <a:srgbClr val="000000"/>
                </a:solidFill>
                <a:latin typeface="Muli Regular"/>
              </a:rPr>
              <a:t>16. Menginisiasikan RK23 = solve_ivp(reaction_kinetics, (t0, tf), c0, method='Radau')</a:t>
            </a:r>
          </a:p>
          <a:p>
            <a:pPr>
              <a:lnSpc>
                <a:spcPts val="2575"/>
              </a:lnSpc>
            </a:pPr>
            <a:r>
              <a:rPr lang="en-US" sz="1839">
                <a:solidFill>
                  <a:srgbClr val="000000"/>
                </a:solidFill>
                <a:latin typeface="Muli Regular"/>
              </a:rPr>
              <a:t>17. Melakukan plotting dengan plt.plot(RK23.t, RK23.y[0], 'r--', linewidth=2, dashes=(5, 5),  label='c1 (Radau)')</a:t>
            </a:r>
          </a:p>
          <a:p>
            <a:pPr>
              <a:lnSpc>
                <a:spcPts val="2575"/>
              </a:lnSpc>
            </a:pPr>
            <a:r>
              <a:rPr lang="en-US" sz="1839">
                <a:solidFill>
                  <a:srgbClr val="000000"/>
                </a:solidFill>
                <a:latin typeface="Muli Regular"/>
              </a:rPr>
              <a:t>18. Melakukan plotting dengan plt.plot(RK23.t, RK23.y[1], ‘k--', linewidth=2, dashes=(5, 5),  label='c2 (Radau)')</a:t>
            </a:r>
          </a:p>
          <a:p>
            <a:pPr>
              <a:lnSpc>
                <a:spcPts val="2575"/>
              </a:lnSpc>
            </a:pPr>
            <a:r>
              <a:rPr lang="en-US" sz="1839">
                <a:solidFill>
                  <a:srgbClr val="000000"/>
                </a:solidFill>
                <a:latin typeface="Muli Regular"/>
              </a:rPr>
              <a:t>19. Melakukan plotting dengan plt.plot(RK23.t, RK23.y[2], 'm--', linewidth=2, dashes=(5, 5),  label='c3 (Radau)')</a:t>
            </a:r>
          </a:p>
          <a:p>
            <a:pPr>
              <a:lnSpc>
                <a:spcPts val="2575"/>
              </a:lnSpc>
            </a:pPr>
            <a:r>
              <a:rPr lang="en-US" sz="1839">
                <a:solidFill>
                  <a:srgbClr val="000000"/>
                </a:solidFill>
                <a:latin typeface="Muli Regular"/>
              </a:rPr>
              <a:t>20. Memberi nama pada sumbu x dengan perintah plt.xlabel('Waktu')</a:t>
            </a:r>
          </a:p>
          <a:p>
            <a:pPr>
              <a:lnSpc>
                <a:spcPts val="2575"/>
              </a:lnSpc>
            </a:pPr>
            <a:r>
              <a:rPr lang="en-US" sz="1839">
                <a:solidFill>
                  <a:srgbClr val="000000"/>
                </a:solidFill>
                <a:latin typeface="Muli Regular"/>
              </a:rPr>
              <a:t>21. Memberi nama pada sumbu y dengan perintah plt.xlabel('Konsentrasi')</a:t>
            </a:r>
          </a:p>
          <a:p>
            <a:pPr>
              <a:lnSpc>
                <a:spcPts val="2575"/>
              </a:lnSpc>
            </a:pPr>
            <a:r>
              <a:rPr lang="en-US" sz="1839">
                <a:solidFill>
                  <a:srgbClr val="000000"/>
                </a:solidFill>
                <a:latin typeface="Muli Regular"/>
              </a:rPr>
              <a:t>22. Memberi judul grafik dengan perintah plt.title('Persamaan Diferensial Biasa dengan Metode Backward Euler')</a:t>
            </a:r>
          </a:p>
          <a:p>
            <a:pPr>
              <a:lnSpc>
                <a:spcPts val="2575"/>
              </a:lnSpc>
            </a:pPr>
            <a:r>
              <a:rPr lang="en-US" sz="1839">
                <a:solidFill>
                  <a:srgbClr val="000000"/>
                </a:solidFill>
                <a:latin typeface="Muli Regular"/>
              </a:rPr>
              <a:t>23. Melakukan proses plt.legend(loc='best', bbox_to_anchor=(0, 0, 0.3, 0.5))</a:t>
            </a:r>
          </a:p>
          <a:p>
            <a:pPr>
              <a:lnSpc>
                <a:spcPts val="2575"/>
              </a:lnSpc>
            </a:pPr>
            <a:r>
              <a:rPr lang="en-US" sz="1839">
                <a:solidFill>
                  <a:srgbClr val="000000"/>
                </a:solidFill>
                <a:latin typeface="Muli Regular"/>
              </a:rPr>
              <a:t>24. Memberi garis kotak-kotak pada grafik dengan perintah plt.grid(True)</a:t>
            </a:r>
          </a:p>
          <a:p>
            <a:pPr>
              <a:lnSpc>
                <a:spcPts val="2575"/>
              </a:lnSpc>
            </a:pPr>
            <a:r>
              <a:rPr lang="en-US" sz="1839">
                <a:solidFill>
                  <a:srgbClr val="000000"/>
                </a:solidFill>
                <a:latin typeface="Muli Regular"/>
              </a:rPr>
              <a:t>25. Menampilkan keseluruhan grafik plt.show()</a:t>
            </a:r>
          </a:p>
          <a:p>
            <a:pPr>
              <a:lnSpc>
                <a:spcPts val="2575"/>
              </a:lnSpc>
            </a:pPr>
            <a:r>
              <a:rPr lang="en-US" sz="1839">
                <a:solidFill>
                  <a:srgbClr val="000000"/>
                </a:solidFill>
                <a:latin typeface="Muli Regular"/>
              </a:rPr>
              <a:t>26. Selesai</a:t>
            </a:r>
          </a:p>
        </p:txBody>
      </p:sp>
      <p:grpSp>
        <p:nvGrpSpPr>
          <p:cNvPr id="21" name="Group 21"/>
          <p:cNvGrpSpPr/>
          <p:nvPr/>
        </p:nvGrpSpPr>
        <p:grpSpPr>
          <a:xfrm>
            <a:off x="1028700" y="1559585"/>
            <a:ext cx="8115300" cy="8196531"/>
            <a:chOff x="0" y="0"/>
            <a:chExt cx="6730199" cy="6797565"/>
          </a:xfrm>
        </p:grpSpPr>
        <p:sp>
          <p:nvSpPr>
            <p:cNvPr id="22" name="Freeform 22"/>
            <p:cNvSpPr/>
            <p:nvPr/>
          </p:nvSpPr>
          <p:spPr>
            <a:xfrm>
              <a:off x="0" y="0"/>
              <a:ext cx="6730198" cy="6797565"/>
            </a:xfrm>
            <a:custGeom>
              <a:avLst/>
              <a:gdLst/>
              <a:ahLst/>
              <a:cxnLst/>
              <a:rect l="l" t="t" r="r" b="b"/>
              <a:pathLst>
                <a:path w="6730198" h="6797565">
                  <a:moveTo>
                    <a:pt x="0" y="0"/>
                  </a:moveTo>
                  <a:lnTo>
                    <a:pt x="6730198" y="0"/>
                  </a:lnTo>
                  <a:lnTo>
                    <a:pt x="6730198" y="6797565"/>
                  </a:lnTo>
                  <a:lnTo>
                    <a:pt x="0" y="6797565"/>
                  </a:lnTo>
                  <a:close/>
                </a:path>
              </a:pathLst>
            </a:custGeom>
            <a:solidFill>
              <a:srgbClr val="FFFFFF"/>
            </a:solidFill>
            <a:ln w="38100">
              <a:solidFill>
                <a:srgbClr val="FF68D4"/>
              </a:solidFill>
            </a:ln>
          </p:spPr>
        </p:sp>
        <p:sp>
          <p:nvSpPr>
            <p:cNvPr id="23" name="TextBox 23"/>
            <p:cNvSpPr txBox="1"/>
            <p:nvPr/>
          </p:nvSpPr>
          <p:spPr>
            <a:xfrm>
              <a:off x="0" y="-47625"/>
              <a:ext cx="812800" cy="860425"/>
            </a:xfrm>
            <a:prstGeom prst="rect">
              <a:avLst/>
            </a:prstGeom>
          </p:spPr>
          <p:txBody>
            <a:bodyPr lIns="254000" tIns="254000" rIns="254000" bIns="254000" rtlCol="0" anchor="ctr"/>
            <a:lstStyle/>
            <a:p>
              <a:pPr>
                <a:lnSpc>
                  <a:spcPts val="3359"/>
                </a:lnSpc>
              </a:pPr>
              <a:endParaRPr/>
            </a:p>
          </p:txBody>
        </p:sp>
      </p:grpSp>
      <p:sp>
        <p:nvSpPr>
          <p:cNvPr id="24" name="TextBox 24"/>
          <p:cNvSpPr txBox="1"/>
          <p:nvPr/>
        </p:nvSpPr>
        <p:spPr>
          <a:xfrm>
            <a:off x="1204056" y="1762788"/>
            <a:ext cx="7764589" cy="3990340"/>
          </a:xfrm>
          <a:prstGeom prst="rect">
            <a:avLst/>
          </a:prstGeom>
        </p:spPr>
        <p:txBody>
          <a:bodyPr lIns="0" tIns="0" rIns="0" bIns="0" rtlCol="0" anchor="t">
            <a:spAutoFit/>
          </a:bodyPr>
          <a:lstStyle/>
          <a:p>
            <a:pPr marL="410209" lvl="1" indent="-205105">
              <a:lnSpc>
                <a:spcPts val="2659"/>
              </a:lnSpc>
              <a:buFont typeface="Arial"/>
              <a:buChar char="•"/>
            </a:pPr>
            <a:r>
              <a:rPr lang="en-US" sz="1899">
                <a:solidFill>
                  <a:srgbClr val="000000"/>
                </a:solidFill>
                <a:latin typeface="Muli Regular"/>
              </a:rPr>
              <a:t>Mulai</a:t>
            </a:r>
          </a:p>
          <a:p>
            <a:pPr marL="410209" lvl="1" indent="-205105">
              <a:lnSpc>
                <a:spcPts val="2659"/>
              </a:lnSpc>
              <a:buFont typeface="Arial"/>
              <a:buChar char="•"/>
            </a:pPr>
            <a:r>
              <a:rPr lang="en-US" sz="1899">
                <a:solidFill>
                  <a:srgbClr val="000000"/>
                </a:solidFill>
                <a:latin typeface="Muli Regular"/>
              </a:rPr>
              <a:t>Meng-import library yang digunakan</a:t>
            </a:r>
          </a:p>
          <a:p>
            <a:pPr marL="410209" lvl="1" indent="-205105">
              <a:lnSpc>
                <a:spcPts val="2659"/>
              </a:lnSpc>
              <a:buFont typeface="Arial"/>
              <a:buChar char="•"/>
            </a:pPr>
            <a:r>
              <a:rPr lang="en-US" sz="1899">
                <a:solidFill>
                  <a:srgbClr val="000000"/>
                </a:solidFill>
                <a:latin typeface="Muli Regular"/>
              </a:rPr>
              <a:t>Mencetak judul dan anggota kelompok </a:t>
            </a:r>
          </a:p>
          <a:p>
            <a:pPr marL="410209" lvl="1" indent="-205105">
              <a:lnSpc>
                <a:spcPts val="2659"/>
              </a:lnSpc>
              <a:buFont typeface="Arial"/>
              <a:buChar char="•"/>
            </a:pPr>
            <a:r>
              <a:rPr lang="en-US" sz="1899">
                <a:solidFill>
                  <a:srgbClr val="000000"/>
                </a:solidFill>
                <a:latin typeface="Muli Regular"/>
              </a:rPr>
              <a:t>Menginisiasikan waktu awal t0 = 40</a:t>
            </a:r>
          </a:p>
          <a:p>
            <a:pPr marL="410209" lvl="1" indent="-205105">
              <a:lnSpc>
                <a:spcPts val="2659"/>
              </a:lnSpc>
              <a:buFont typeface="Arial"/>
              <a:buChar char="•"/>
            </a:pPr>
            <a:r>
              <a:rPr lang="en-US" sz="1899">
                <a:solidFill>
                  <a:srgbClr val="000000"/>
                </a:solidFill>
                <a:latin typeface="Muli Regular"/>
              </a:rPr>
              <a:t>Menginisiasikan waktu akhir tf = 50</a:t>
            </a:r>
          </a:p>
          <a:p>
            <a:pPr marL="410209" lvl="1" indent="-205105">
              <a:lnSpc>
                <a:spcPts val="2659"/>
              </a:lnSpc>
              <a:buFont typeface="Arial"/>
              <a:buChar char="•"/>
            </a:pPr>
            <a:r>
              <a:rPr lang="en-US" sz="1899">
                <a:solidFill>
                  <a:srgbClr val="000000"/>
                </a:solidFill>
                <a:latin typeface="Muli Regular"/>
              </a:rPr>
              <a:t>Menginisiasikan h = 0.01</a:t>
            </a:r>
          </a:p>
          <a:p>
            <a:pPr marL="410209" lvl="1" indent="-205105">
              <a:lnSpc>
                <a:spcPts val="2659"/>
              </a:lnSpc>
              <a:buFont typeface="Arial"/>
              <a:buChar char="•"/>
            </a:pPr>
            <a:r>
              <a:rPr lang="en-US" sz="1899">
                <a:solidFill>
                  <a:srgbClr val="000000"/>
                </a:solidFill>
                <a:latin typeface="Muli Regular"/>
              </a:rPr>
              <a:t>Menginisiasikan n = int((tf - t0 + h) / h) </a:t>
            </a:r>
          </a:p>
          <a:p>
            <a:pPr marL="410209" lvl="1" indent="-205105">
              <a:lnSpc>
                <a:spcPts val="2659"/>
              </a:lnSpc>
              <a:buFont typeface="Arial"/>
              <a:buChar char="•"/>
            </a:pPr>
            <a:r>
              <a:rPr lang="en-US" sz="1899">
                <a:solidFill>
                  <a:srgbClr val="000000"/>
                </a:solidFill>
                <a:latin typeface="Muli Regular"/>
              </a:rPr>
              <a:t>Menginisiasikan nilai_t = np.linspace(t0, tf, n - 1)</a:t>
            </a:r>
          </a:p>
          <a:p>
            <a:pPr marL="410209" lvl="1" indent="-205105">
              <a:lnSpc>
                <a:spcPts val="2659"/>
              </a:lnSpc>
              <a:buFont typeface="Arial"/>
              <a:buChar char="•"/>
            </a:pPr>
            <a:r>
              <a:rPr lang="en-US" sz="1899">
                <a:solidFill>
                  <a:srgbClr val="000000"/>
                </a:solidFill>
                <a:latin typeface="Muli Regular"/>
              </a:rPr>
              <a:t>Menginisiasikan c0 = np.array([1, 1, 0])</a:t>
            </a:r>
          </a:p>
          <a:p>
            <a:pPr marL="410209" lvl="1" indent="-205105">
              <a:lnSpc>
                <a:spcPts val="2659"/>
              </a:lnSpc>
              <a:buFont typeface="Arial"/>
              <a:buChar char="•"/>
            </a:pPr>
            <a:r>
              <a:rPr lang="en-US" sz="1899">
                <a:solidFill>
                  <a:srgbClr val="000000"/>
                </a:solidFill>
                <a:latin typeface="Muli Regular"/>
              </a:rPr>
              <a:t>Menginisiasikan nilai_c = np.zeros((3, n - 1))</a:t>
            </a:r>
          </a:p>
          <a:p>
            <a:pPr marL="410209" lvl="1" indent="-205105">
              <a:lnSpc>
                <a:spcPts val="2659"/>
              </a:lnSpc>
              <a:buFont typeface="Arial"/>
              <a:buChar char="•"/>
            </a:pPr>
            <a:r>
              <a:rPr lang="en-US" sz="1899">
                <a:solidFill>
                  <a:srgbClr val="000000"/>
                </a:solidFill>
                <a:latin typeface="Muli Regular"/>
              </a:rPr>
              <a:t>Menginisiasikan nilai_c[:, 0] = c0</a:t>
            </a:r>
          </a:p>
          <a:p>
            <a:pPr marL="410209" lvl="1" indent="-205105">
              <a:lnSpc>
                <a:spcPts val="2659"/>
              </a:lnSpc>
              <a:buFont typeface="Arial"/>
              <a:buChar char="•"/>
            </a:pPr>
            <a:r>
              <a:rPr lang="en-US" sz="1899">
                <a:solidFill>
                  <a:srgbClr val="000000"/>
                </a:solidFill>
                <a:latin typeface="Muli Regular"/>
              </a:rPr>
              <a:t>Melakukan looping for i in range(n - 2):</a:t>
            </a:r>
          </a:p>
        </p:txBody>
      </p:sp>
      <p:sp>
        <p:nvSpPr>
          <p:cNvPr id="25" name="TextBox 25"/>
          <p:cNvSpPr txBox="1"/>
          <p:nvPr/>
        </p:nvSpPr>
        <p:spPr>
          <a:xfrm>
            <a:off x="1622414" y="5769523"/>
            <a:ext cx="7305584" cy="925830"/>
          </a:xfrm>
          <a:prstGeom prst="rect">
            <a:avLst/>
          </a:prstGeom>
        </p:spPr>
        <p:txBody>
          <a:bodyPr lIns="0" tIns="0" rIns="0" bIns="0" rtlCol="0" anchor="t">
            <a:spAutoFit/>
          </a:bodyPr>
          <a:lstStyle/>
          <a:p>
            <a:pPr>
              <a:lnSpc>
                <a:spcPts val="2520"/>
              </a:lnSpc>
            </a:pPr>
            <a:r>
              <a:rPr lang="en-US" sz="1800">
                <a:solidFill>
                  <a:srgbClr val="000000"/>
                </a:solidFill>
                <a:latin typeface="Muli Regular"/>
              </a:rPr>
              <a:t>12.1. Menginisiasikan ti = nilai_t[i]</a:t>
            </a:r>
          </a:p>
          <a:p>
            <a:pPr>
              <a:lnSpc>
                <a:spcPts val="2520"/>
              </a:lnSpc>
            </a:pPr>
            <a:r>
              <a:rPr lang="en-US" sz="1800">
                <a:solidFill>
                  <a:srgbClr val="000000"/>
                </a:solidFill>
                <a:latin typeface="Muli Regular"/>
              </a:rPr>
              <a:t>12.2. Menginisiasikan ci = nilai_c[:, i]</a:t>
            </a:r>
          </a:p>
          <a:p>
            <a:pPr>
              <a:lnSpc>
                <a:spcPts val="2520"/>
              </a:lnSpc>
            </a:pPr>
            <a:r>
              <a:rPr lang="en-US" sz="1800">
                <a:solidFill>
                  <a:srgbClr val="000000"/>
                </a:solidFill>
                <a:latin typeface="Muli Regular"/>
              </a:rPr>
              <a:t>12.3. Melakukan pengondisian if  i &lt; 1</a:t>
            </a:r>
          </a:p>
        </p:txBody>
      </p:sp>
      <p:sp>
        <p:nvSpPr>
          <p:cNvPr id="26" name="TextBox 26"/>
          <p:cNvSpPr txBox="1"/>
          <p:nvPr/>
        </p:nvSpPr>
        <p:spPr>
          <a:xfrm>
            <a:off x="2227347" y="6714403"/>
            <a:ext cx="6700651" cy="611505"/>
          </a:xfrm>
          <a:prstGeom prst="rect">
            <a:avLst/>
          </a:prstGeom>
        </p:spPr>
        <p:txBody>
          <a:bodyPr lIns="0" tIns="0" rIns="0" bIns="0" rtlCol="0" anchor="t">
            <a:spAutoFit/>
          </a:bodyPr>
          <a:lstStyle/>
          <a:p>
            <a:pPr>
              <a:lnSpc>
                <a:spcPts val="2520"/>
              </a:lnSpc>
            </a:pPr>
            <a:r>
              <a:rPr lang="en-US" sz="1800">
                <a:solidFill>
                  <a:srgbClr val="000000"/>
                </a:solidFill>
                <a:latin typeface="Muli Regular"/>
              </a:rPr>
              <a:t>12.3.1. Memanggil fungsi def reaction_kinetics(t, c)</a:t>
            </a:r>
          </a:p>
          <a:p>
            <a:pPr>
              <a:lnSpc>
                <a:spcPts val="2520"/>
              </a:lnSpc>
            </a:pPr>
            <a:r>
              <a:rPr lang="en-US" sz="1800">
                <a:solidFill>
                  <a:srgbClr val="000000"/>
                </a:solidFill>
                <a:latin typeface="Muli Regular"/>
              </a:rPr>
              <a:t>12.3.2. Menghitung c_ni = ci + h * reaction_kinetics(ti, ci)</a:t>
            </a:r>
          </a:p>
        </p:txBody>
      </p:sp>
      <p:sp>
        <p:nvSpPr>
          <p:cNvPr id="27" name="TextBox 27"/>
          <p:cNvSpPr txBox="1"/>
          <p:nvPr/>
        </p:nvSpPr>
        <p:spPr>
          <a:xfrm>
            <a:off x="1622414" y="7306858"/>
            <a:ext cx="7305584" cy="297180"/>
          </a:xfrm>
          <a:prstGeom prst="rect">
            <a:avLst/>
          </a:prstGeom>
        </p:spPr>
        <p:txBody>
          <a:bodyPr lIns="0" tIns="0" rIns="0" bIns="0" rtlCol="0" anchor="t">
            <a:spAutoFit/>
          </a:bodyPr>
          <a:lstStyle/>
          <a:p>
            <a:pPr>
              <a:lnSpc>
                <a:spcPts val="2520"/>
              </a:lnSpc>
            </a:pPr>
            <a:r>
              <a:rPr lang="en-US" sz="1800">
                <a:solidFill>
                  <a:srgbClr val="000000"/>
                </a:solidFill>
                <a:latin typeface="Muli Regular"/>
              </a:rPr>
              <a:t>12.4. Jika tidak atau else</a:t>
            </a:r>
          </a:p>
        </p:txBody>
      </p:sp>
      <p:sp>
        <p:nvSpPr>
          <p:cNvPr id="28" name="TextBox 28"/>
          <p:cNvSpPr txBox="1"/>
          <p:nvPr/>
        </p:nvSpPr>
        <p:spPr>
          <a:xfrm>
            <a:off x="2227347" y="7623088"/>
            <a:ext cx="6700651" cy="925830"/>
          </a:xfrm>
          <a:prstGeom prst="rect">
            <a:avLst/>
          </a:prstGeom>
        </p:spPr>
        <p:txBody>
          <a:bodyPr lIns="0" tIns="0" rIns="0" bIns="0" rtlCol="0" anchor="t">
            <a:spAutoFit/>
          </a:bodyPr>
          <a:lstStyle/>
          <a:p>
            <a:pPr>
              <a:lnSpc>
                <a:spcPts val="2520"/>
              </a:lnSpc>
            </a:pPr>
            <a:r>
              <a:rPr lang="en-US" sz="1800">
                <a:solidFill>
                  <a:srgbClr val="000000"/>
                </a:solidFill>
                <a:latin typeface="Muli Regular"/>
              </a:rPr>
              <a:t>12.4.1. Memanggil fungsi def (Backward_Euler, x)</a:t>
            </a:r>
          </a:p>
          <a:p>
            <a:pPr>
              <a:lnSpc>
                <a:spcPts val="2520"/>
              </a:lnSpc>
            </a:pPr>
            <a:r>
              <a:rPr lang="en-US" sz="1800">
                <a:solidFill>
                  <a:srgbClr val="000000"/>
                </a:solidFill>
                <a:latin typeface="Muli Regular"/>
              </a:rPr>
              <a:t>12.4.2. Menginisiasikan konsentrasi = root(Backward_Euler, ci)</a:t>
            </a:r>
          </a:p>
          <a:p>
            <a:pPr>
              <a:lnSpc>
                <a:spcPts val="2520"/>
              </a:lnSpc>
            </a:pPr>
            <a:r>
              <a:rPr lang="en-US" sz="1800">
                <a:solidFill>
                  <a:srgbClr val="000000"/>
                </a:solidFill>
                <a:latin typeface="Muli Regular"/>
              </a:rPr>
              <a:t>12.4.3. Menginisiasikan c_ni = konsentrasi.x</a:t>
            </a:r>
          </a:p>
        </p:txBody>
      </p:sp>
      <p:sp>
        <p:nvSpPr>
          <p:cNvPr id="29" name="TextBox 29"/>
          <p:cNvSpPr txBox="1"/>
          <p:nvPr/>
        </p:nvSpPr>
        <p:spPr>
          <a:xfrm>
            <a:off x="1622414" y="8567968"/>
            <a:ext cx="7305584" cy="925584"/>
          </a:xfrm>
          <a:prstGeom prst="rect">
            <a:avLst/>
          </a:prstGeom>
        </p:spPr>
        <p:txBody>
          <a:bodyPr lIns="0" tIns="0" rIns="0" bIns="0" rtlCol="0" anchor="t">
            <a:spAutoFit/>
          </a:bodyPr>
          <a:lstStyle/>
          <a:p>
            <a:pPr>
              <a:lnSpc>
                <a:spcPts val="2547"/>
              </a:lnSpc>
            </a:pPr>
            <a:r>
              <a:rPr lang="en-US" sz="1819">
                <a:solidFill>
                  <a:srgbClr val="000000"/>
                </a:solidFill>
                <a:latin typeface="Muli Regular"/>
              </a:rPr>
              <a:t>12.5. Memanggil fungsi def (Backward_Euler, x)</a:t>
            </a:r>
          </a:p>
          <a:p>
            <a:pPr>
              <a:lnSpc>
                <a:spcPts val="2547"/>
              </a:lnSpc>
            </a:pPr>
            <a:r>
              <a:rPr lang="en-US" sz="1819">
                <a:solidFill>
                  <a:srgbClr val="000000"/>
                </a:solidFill>
                <a:latin typeface="Muli Regular"/>
              </a:rPr>
              <a:t>12.6. Menginisiasikan konsentrasi = root(Backward_Euler, c_ni)</a:t>
            </a:r>
          </a:p>
          <a:p>
            <a:pPr>
              <a:lnSpc>
                <a:spcPts val="2520"/>
              </a:lnSpc>
            </a:pPr>
            <a:r>
              <a:rPr lang="en-US" sz="1800">
                <a:solidFill>
                  <a:srgbClr val="000000"/>
                </a:solidFill>
                <a:latin typeface="Muli Regular"/>
              </a:rPr>
              <a:t>12.7. Menginisiasikan nilai_c[:, i + 1] = konsentrasi.x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179054"/>
            <a:ext cx="7480495" cy="5928892"/>
            <a:chOff x="0" y="0"/>
            <a:chExt cx="5643393" cy="4472841"/>
          </a:xfrm>
        </p:grpSpPr>
        <p:sp>
          <p:nvSpPr>
            <p:cNvPr id="3" name="Freeform 3"/>
            <p:cNvSpPr/>
            <p:nvPr/>
          </p:nvSpPr>
          <p:spPr>
            <a:xfrm>
              <a:off x="0" y="0"/>
              <a:ext cx="5643393" cy="4472841"/>
            </a:xfrm>
            <a:custGeom>
              <a:avLst/>
              <a:gdLst/>
              <a:ahLst/>
              <a:cxnLst/>
              <a:rect l="l" t="t" r="r" b="b"/>
              <a:pathLst>
                <a:path w="5643393" h="4472841">
                  <a:moveTo>
                    <a:pt x="0" y="0"/>
                  </a:moveTo>
                  <a:lnTo>
                    <a:pt x="5643393" y="0"/>
                  </a:lnTo>
                  <a:lnTo>
                    <a:pt x="5643393" y="4472841"/>
                  </a:lnTo>
                  <a:lnTo>
                    <a:pt x="0" y="4472841"/>
                  </a:lnTo>
                  <a:close/>
                </a:path>
              </a:pathLst>
            </a:custGeom>
            <a:solidFill>
              <a:srgbClr val="F4F4F4"/>
            </a:solidFill>
            <a:ln w="38100">
              <a:solidFill>
                <a:srgbClr val="FF68D4"/>
              </a:solidFill>
            </a:ln>
          </p:spPr>
        </p:sp>
        <p:sp>
          <p:nvSpPr>
            <p:cNvPr id="4" name="TextBox 4"/>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sp>
        <p:nvSpPr>
          <p:cNvPr id="5" name="TextBox 5"/>
          <p:cNvSpPr txBox="1"/>
          <p:nvPr/>
        </p:nvSpPr>
        <p:spPr>
          <a:xfrm>
            <a:off x="9459836" y="2402471"/>
            <a:ext cx="6876550" cy="5705475"/>
          </a:xfrm>
          <a:prstGeom prst="rect">
            <a:avLst/>
          </a:prstGeom>
        </p:spPr>
        <p:txBody>
          <a:bodyPr lIns="0" tIns="0" rIns="0" bIns="0" rtlCol="0" anchor="t">
            <a:spAutoFit/>
          </a:bodyPr>
          <a:lstStyle/>
          <a:p>
            <a:pPr algn="just">
              <a:lnSpc>
                <a:spcPts val="3000"/>
              </a:lnSpc>
            </a:pPr>
            <a:r>
              <a:rPr lang="en-US" sz="2000">
                <a:solidFill>
                  <a:srgbClr val="000000"/>
                </a:solidFill>
                <a:latin typeface="Muli Regular"/>
              </a:rPr>
              <a:t>Kami memilih metode implocit Euler Method sebagai metode untuk mencari solusi dari ODE karena lebih stabil dan bekerja dengan baik dibandingkan dengan metode eksplisit seperti metode euler biasa. Hal ini bisa terjadi karena metode ini menggunakan perkiraan nilai pada langkah waktu berikutnya sebagai input sehingga mengatasi pembengkakan dan osilasi yang sering terjadi pada stiff ODE. Selain itu, metode implisit euler juga memiliki orde konvergensi yang lebih akurat dibandingkan metode euler biasa karena tidak bergantung pada ukuran langkah waktu yang terlalu kecil. Oleh karena itu metode ini memberikan solusi yang lebih akurat dengan menggunakan langkah waktu yang lebih besar pada problem 28.12 ini yang merupakan reaksi kinetik kimia. </a:t>
            </a:r>
          </a:p>
          <a:p>
            <a:pPr algn="ctr">
              <a:lnSpc>
                <a:spcPts val="3000"/>
              </a:lnSpc>
            </a:pPr>
            <a:endParaRPr lang="en-US" sz="2000">
              <a:solidFill>
                <a:srgbClr val="000000"/>
              </a:solidFill>
              <a:latin typeface="Muli Regular"/>
            </a:endParaRPr>
          </a:p>
        </p:txBody>
      </p:sp>
      <p:grpSp>
        <p:nvGrpSpPr>
          <p:cNvPr id="6" name="Group 6"/>
          <p:cNvGrpSpPr/>
          <p:nvPr/>
        </p:nvGrpSpPr>
        <p:grpSpPr>
          <a:xfrm>
            <a:off x="1028700" y="8700106"/>
            <a:ext cx="2982603" cy="558194"/>
            <a:chOff x="0" y="0"/>
            <a:chExt cx="3976804" cy="744259"/>
          </a:xfrm>
        </p:grpSpPr>
        <p:grpSp>
          <p:nvGrpSpPr>
            <p:cNvPr id="7" name="Group 7"/>
            <p:cNvGrpSpPr/>
            <p:nvPr/>
          </p:nvGrpSpPr>
          <p:grpSpPr>
            <a:xfrm>
              <a:off x="0" y="0"/>
              <a:ext cx="3976804" cy="744259"/>
              <a:chOff x="0" y="0"/>
              <a:chExt cx="6897394" cy="1290848"/>
            </a:xfrm>
          </p:grpSpPr>
          <p:sp>
            <p:nvSpPr>
              <p:cNvPr id="8" name="Freeform 8"/>
              <p:cNvSpPr/>
              <p:nvPr/>
            </p:nvSpPr>
            <p:spPr>
              <a:xfrm>
                <a:off x="0" y="0"/>
                <a:ext cx="6897394" cy="1290848"/>
              </a:xfrm>
              <a:custGeom>
                <a:avLst/>
                <a:gdLst/>
                <a:ahLst/>
                <a:cxnLst/>
                <a:rect l="l" t="t" r="r" b="b"/>
                <a:pathLst>
                  <a:path w="6897394" h="1290848">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id="9" name="TextBox 9"/>
            <p:cNvSpPr txBox="1"/>
            <p:nvPr/>
          </p:nvSpPr>
          <p:spPr>
            <a:xfrm>
              <a:off x="448728" y="180995"/>
              <a:ext cx="3079349" cy="372745"/>
            </a:xfrm>
            <a:prstGeom prst="rect">
              <a:avLst/>
            </a:prstGeom>
          </p:spPr>
          <p:txBody>
            <a:bodyPr lIns="0" tIns="0" rIns="0" bIns="0" rtlCol="0" anchor="t">
              <a:spAutoFit/>
            </a:bodyPr>
            <a:lstStyle/>
            <a:p>
              <a:pPr algn="ctr">
                <a:lnSpc>
                  <a:spcPts val="2340"/>
                </a:lnSpc>
              </a:pPr>
              <a:r>
                <a:rPr lang="en-US" sz="1800" u="none">
                  <a:solidFill>
                    <a:srgbClr val="000000"/>
                  </a:solidFill>
                  <a:latin typeface="Muli Regular"/>
                </a:rPr>
                <a:t>BACK TO AGENDA</a:t>
              </a:r>
            </a:p>
          </p:txBody>
        </p:sp>
      </p:grpSp>
      <p:sp>
        <p:nvSpPr>
          <p:cNvPr id="10" name="Freeform 10"/>
          <p:cNvSpPr/>
          <p:nvPr/>
        </p:nvSpPr>
        <p:spPr>
          <a:xfrm>
            <a:off x="-4335206" y="-6972227"/>
            <a:ext cx="10756437" cy="10736880"/>
          </a:xfrm>
          <a:custGeom>
            <a:avLst/>
            <a:gdLst/>
            <a:ahLst/>
            <a:cxnLst/>
            <a:rect l="l" t="t" r="r" b="b"/>
            <a:pathLst>
              <a:path w="10756437" h="10736880">
                <a:moveTo>
                  <a:pt x="0" y="0"/>
                </a:moveTo>
                <a:lnTo>
                  <a:pt x="10756437" y="0"/>
                </a:lnTo>
                <a:lnTo>
                  <a:pt x="10756437" y="10736880"/>
                </a:lnTo>
                <a:lnTo>
                  <a:pt x="0" y="10736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1043013" y="6597568"/>
            <a:ext cx="7524417" cy="1701447"/>
            <a:chOff x="0" y="0"/>
            <a:chExt cx="10032556" cy="2268596"/>
          </a:xfrm>
        </p:grpSpPr>
        <p:sp>
          <p:nvSpPr>
            <p:cNvPr id="12" name="TextBox 12"/>
            <p:cNvSpPr txBox="1"/>
            <p:nvPr/>
          </p:nvSpPr>
          <p:spPr>
            <a:xfrm>
              <a:off x="0" y="0"/>
              <a:ext cx="10032556" cy="1625600"/>
            </a:xfrm>
            <a:prstGeom prst="rect">
              <a:avLst/>
            </a:prstGeom>
          </p:spPr>
          <p:txBody>
            <a:bodyPr lIns="0" tIns="0" rIns="0" bIns="0" rtlCol="0" anchor="t">
              <a:spAutoFit/>
            </a:bodyPr>
            <a:lstStyle/>
            <a:p>
              <a:pPr>
                <a:lnSpc>
                  <a:spcPts val="9600"/>
                </a:lnSpc>
              </a:pPr>
              <a:r>
                <a:rPr lang="en-US" sz="8000">
                  <a:solidFill>
                    <a:srgbClr val="000000"/>
                  </a:solidFill>
                  <a:latin typeface="Playfair Display Bold"/>
                </a:rPr>
                <a:t>Pembahasan</a:t>
              </a:r>
            </a:p>
          </p:txBody>
        </p:sp>
        <p:sp>
          <p:nvSpPr>
            <p:cNvPr id="13" name="TextBox 13"/>
            <p:cNvSpPr txBox="1"/>
            <p:nvPr/>
          </p:nvSpPr>
          <p:spPr>
            <a:xfrm>
              <a:off x="0" y="1706621"/>
              <a:ext cx="10032556" cy="561975"/>
            </a:xfrm>
            <a:prstGeom prst="rect">
              <a:avLst/>
            </a:prstGeom>
          </p:spPr>
          <p:txBody>
            <a:bodyPr lIns="0" tIns="0" rIns="0" bIns="0" rtlCol="0" anchor="t">
              <a:spAutoFit/>
            </a:bodyPr>
            <a:lstStyle/>
            <a:p>
              <a:pPr marL="0" lvl="0" indent="0">
                <a:lnSpc>
                  <a:spcPts val="3749"/>
                </a:lnSpc>
                <a:spcBef>
                  <a:spcPct val="0"/>
                </a:spcBef>
              </a:pPr>
              <a:r>
                <a:rPr lang="en-US" sz="2499">
                  <a:solidFill>
                    <a:srgbClr val="000000"/>
                  </a:solidFill>
                  <a:latin typeface="Muli Regular"/>
                </a:rPr>
                <a:t>Mengapa menggunakan metode implicit euler</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9204">
            <a:off x="12019032" y="2187427"/>
            <a:ext cx="12780944" cy="10624160"/>
          </a:xfrm>
          <a:custGeom>
            <a:avLst/>
            <a:gdLst/>
            <a:ahLst/>
            <a:cxnLst/>
            <a:rect l="l" t="t" r="r" b="b"/>
            <a:pathLst>
              <a:path w="12780944" h="10624160">
                <a:moveTo>
                  <a:pt x="0" y="0"/>
                </a:moveTo>
                <a:lnTo>
                  <a:pt x="12780944" y="0"/>
                </a:lnTo>
                <a:lnTo>
                  <a:pt x="12780944" y="10624160"/>
                </a:lnTo>
                <a:lnTo>
                  <a:pt x="0" y="10624160"/>
                </a:lnTo>
                <a:lnTo>
                  <a:pt x="0" y="0"/>
                </a:lnTo>
                <a:close/>
              </a:path>
            </a:pathLst>
          </a:custGeom>
          <a:blipFill>
            <a:blip r:embed="rId2">
              <a:alphaModFix amt="91000"/>
            </a:blip>
            <a:stretch>
              <a:fillRect/>
            </a:stretch>
          </a:blipFill>
        </p:spPr>
      </p:sp>
      <p:sp>
        <p:nvSpPr>
          <p:cNvPr id="3" name="Freeform 3"/>
          <p:cNvSpPr/>
          <p:nvPr/>
        </p:nvSpPr>
        <p:spPr>
          <a:xfrm rot="-10800000">
            <a:off x="-4603469" y="7287745"/>
            <a:ext cx="8775060" cy="8775060"/>
          </a:xfrm>
          <a:custGeom>
            <a:avLst/>
            <a:gdLst/>
            <a:ahLst/>
            <a:cxnLst/>
            <a:rect l="l" t="t" r="r" b="b"/>
            <a:pathLst>
              <a:path w="8775060" h="8775060">
                <a:moveTo>
                  <a:pt x="0" y="0"/>
                </a:moveTo>
                <a:lnTo>
                  <a:pt x="8775060" y="0"/>
                </a:lnTo>
                <a:lnTo>
                  <a:pt x="8775060" y="8775060"/>
                </a:lnTo>
                <a:lnTo>
                  <a:pt x="0" y="8775060"/>
                </a:lnTo>
                <a:lnTo>
                  <a:pt x="0" y="0"/>
                </a:lnTo>
                <a:close/>
              </a:path>
            </a:pathLst>
          </a:custGeom>
          <a:blipFill>
            <a:blip r:embed="rId3">
              <a:alphaModFix amt="98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369521" y="5143500"/>
            <a:ext cx="4739043" cy="4747675"/>
          </a:xfrm>
          <a:custGeom>
            <a:avLst/>
            <a:gdLst/>
            <a:ahLst/>
            <a:cxnLst/>
            <a:rect l="l" t="t" r="r" b="b"/>
            <a:pathLst>
              <a:path w="4739043" h="4747675">
                <a:moveTo>
                  <a:pt x="0" y="0"/>
                </a:moveTo>
                <a:lnTo>
                  <a:pt x="4739042" y="0"/>
                </a:lnTo>
                <a:lnTo>
                  <a:pt x="4739042" y="4747675"/>
                </a:lnTo>
                <a:lnTo>
                  <a:pt x="0" y="47476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723880" y="3402538"/>
            <a:ext cx="7756288" cy="7770416"/>
          </a:xfrm>
          <a:custGeom>
            <a:avLst/>
            <a:gdLst/>
            <a:ahLst/>
            <a:cxnLst/>
            <a:rect l="l" t="t" r="r" b="b"/>
            <a:pathLst>
              <a:path w="7756288" h="7770416">
                <a:moveTo>
                  <a:pt x="0" y="0"/>
                </a:moveTo>
                <a:lnTo>
                  <a:pt x="7756287" y="0"/>
                </a:lnTo>
                <a:lnTo>
                  <a:pt x="7756287" y="7770415"/>
                </a:lnTo>
                <a:lnTo>
                  <a:pt x="0" y="77704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6686533" y="2995095"/>
            <a:ext cx="10144543" cy="6104886"/>
            <a:chOff x="0" y="0"/>
            <a:chExt cx="2671814" cy="1607871"/>
          </a:xfrm>
        </p:grpSpPr>
        <p:sp>
          <p:nvSpPr>
            <p:cNvPr id="7" name="Freeform 7"/>
            <p:cNvSpPr/>
            <p:nvPr/>
          </p:nvSpPr>
          <p:spPr>
            <a:xfrm>
              <a:off x="0" y="0"/>
              <a:ext cx="2671814" cy="1607871"/>
            </a:xfrm>
            <a:custGeom>
              <a:avLst/>
              <a:gdLst/>
              <a:ahLst/>
              <a:cxnLst/>
              <a:rect l="l" t="t" r="r" b="b"/>
              <a:pathLst>
                <a:path w="2671814" h="1607871">
                  <a:moveTo>
                    <a:pt x="76316" y="0"/>
                  </a:moveTo>
                  <a:lnTo>
                    <a:pt x="2595498" y="0"/>
                  </a:lnTo>
                  <a:cubicBezTo>
                    <a:pt x="2615738" y="0"/>
                    <a:pt x="2635149" y="8040"/>
                    <a:pt x="2649461" y="22352"/>
                  </a:cubicBezTo>
                  <a:cubicBezTo>
                    <a:pt x="2663773" y="36665"/>
                    <a:pt x="2671814" y="56076"/>
                    <a:pt x="2671814" y="76316"/>
                  </a:cubicBezTo>
                  <a:lnTo>
                    <a:pt x="2671814" y="1531555"/>
                  </a:lnTo>
                  <a:cubicBezTo>
                    <a:pt x="2671814" y="1573703"/>
                    <a:pt x="2637646" y="1607871"/>
                    <a:pt x="2595498" y="1607871"/>
                  </a:cubicBezTo>
                  <a:lnTo>
                    <a:pt x="76316" y="1607871"/>
                  </a:lnTo>
                  <a:cubicBezTo>
                    <a:pt x="56076" y="1607871"/>
                    <a:pt x="36665" y="1599831"/>
                    <a:pt x="22352" y="1585519"/>
                  </a:cubicBezTo>
                  <a:cubicBezTo>
                    <a:pt x="8040" y="1571207"/>
                    <a:pt x="0" y="1551795"/>
                    <a:pt x="0" y="1531555"/>
                  </a:cubicBezTo>
                  <a:lnTo>
                    <a:pt x="0" y="76316"/>
                  </a:lnTo>
                  <a:cubicBezTo>
                    <a:pt x="0" y="34168"/>
                    <a:pt x="34168" y="0"/>
                    <a:pt x="76316" y="0"/>
                  </a:cubicBezTo>
                  <a:close/>
                </a:path>
              </a:pathLst>
            </a:custGeom>
            <a:gradFill rotWithShape="1">
              <a:gsLst>
                <a:gs pos="0">
                  <a:srgbClr val="C2AFAF">
                    <a:alpha val="100000"/>
                  </a:srgbClr>
                </a:gs>
                <a:gs pos="100000">
                  <a:srgbClr val="8A7BBD">
                    <a:alpha val="100000"/>
                  </a:srgbClr>
                </a:gs>
              </a:gsLst>
              <a:lin ang="5400000"/>
            </a:gradFill>
            <a:ln>
              <a:noFill/>
            </a:ln>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9" name="Freeform 9"/>
          <p:cNvSpPr/>
          <p:nvPr/>
        </p:nvSpPr>
        <p:spPr>
          <a:xfrm>
            <a:off x="1028700" y="1813185"/>
            <a:ext cx="8352752" cy="8077990"/>
          </a:xfrm>
          <a:custGeom>
            <a:avLst/>
            <a:gdLst/>
            <a:ahLst/>
            <a:cxnLst/>
            <a:rect l="l" t="t" r="r" b="b"/>
            <a:pathLst>
              <a:path w="8352752" h="8077990">
                <a:moveTo>
                  <a:pt x="0" y="0"/>
                </a:moveTo>
                <a:lnTo>
                  <a:pt x="8352752" y="0"/>
                </a:lnTo>
                <a:lnTo>
                  <a:pt x="8352752" y="8077990"/>
                </a:lnTo>
                <a:lnTo>
                  <a:pt x="0" y="8077990"/>
                </a:lnTo>
                <a:lnTo>
                  <a:pt x="0" y="0"/>
                </a:lnTo>
                <a:close/>
              </a:path>
            </a:pathLst>
          </a:custGeom>
          <a:blipFill>
            <a:blip r:embed="rId9"/>
            <a:stretch>
              <a:fillRect/>
            </a:stretch>
          </a:blipFill>
        </p:spPr>
      </p:sp>
      <p:sp>
        <p:nvSpPr>
          <p:cNvPr id="10" name="TextBox 10"/>
          <p:cNvSpPr txBox="1"/>
          <p:nvPr/>
        </p:nvSpPr>
        <p:spPr>
          <a:xfrm>
            <a:off x="2101557" y="971550"/>
            <a:ext cx="14084885" cy="761890"/>
          </a:xfrm>
          <a:prstGeom prst="rect">
            <a:avLst/>
          </a:prstGeom>
        </p:spPr>
        <p:txBody>
          <a:bodyPr lIns="0" tIns="0" rIns="0" bIns="0" rtlCol="0" anchor="t">
            <a:spAutoFit/>
          </a:bodyPr>
          <a:lstStyle/>
          <a:p>
            <a:pPr algn="ctr">
              <a:lnSpc>
                <a:spcPts val="6000"/>
              </a:lnSpc>
            </a:pPr>
            <a:r>
              <a:rPr lang="en-US" sz="5000">
                <a:solidFill>
                  <a:srgbClr val="000000"/>
                </a:solidFill>
                <a:latin typeface="Playfair Display Bold"/>
              </a:rPr>
              <a:t>PENJELASAN CODING</a:t>
            </a:r>
          </a:p>
        </p:txBody>
      </p:sp>
      <p:sp>
        <p:nvSpPr>
          <p:cNvPr id="11" name="TextBox 11"/>
          <p:cNvSpPr txBox="1"/>
          <p:nvPr/>
        </p:nvSpPr>
        <p:spPr>
          <a:xfrm>
            <a:off x="9986662" y="4277039"/>
            <a:ext cx="5406297" cy="3512423"/>
          </a:xfrm>
          <a:prstGeom prst="rect">
            <a:avLst/>
          </a:prstGeom>
        </p:spPr>
        <p:txBody>
          <a:bodyPr lIns="0" tIns="0" rIns="0" bIns="0" rtlCol="0" anchor="t">
            <a:spAutoFit/>
          </a:bodyPr>
          <a:lstStyle/>
          <a:p>
            <a:pPr algn="l">
              <a:lnSpc>
                <a:spcPts val="3120"/>
              </a:lnSpc>
            </a:pPr>
            <a:r>
              <a:rPr lang="en-US" sz="2400" spc="129">
                <a:solidFill>
                  <a:srgbClr val="FFFFFF"/>
                </a:solidFill>
                <a:latin typeface="Muli Regular Bold"/>
              </a:rPr>
              <a:t>Fungsi definisi Backward_Euler(x)  merupakan implementasi metode Euler implisit dengan mengambil argumen x (array konsentrasi) dan mengembalikan dalam bentuk selisih perbedaan antara konsentrasi actual ‘x’ dengan konsentrasi saat ini berdasarkan metode Euler terbalik.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9204">
            <a:off x="12534441" y="3253078"/>
            <a:ext cx="12780944" cy="10624160"/>
          </a:xfrm>
          <a:custGeom>
            <a:avLst/>
            <a:gdLst/>
            <a:ahLst/>
            <a:cxnLst/>
            <a:rect l="l" t="t" r="r" b="b"/>
            <a:pathLst>
              <a:path w="12780944" h="10624160">
                <a:moveTo>
                  <a:pt x="0" y="0"/>
                </a:moveTo>
                <a:lnTo>
                  <a:pt x="12780944" y="0"/>
                </a:lnTo>
                <a:lnTo>
                  <a:pt x="12780944" y="10624159"/>
                </a:lnTo>
                <a:lnTo>
                  <a:pt x="0" y="10624159"/>
                </a:lnTo>
                <a:lnTo>
                  <a:pt x="0" y="0"/>
                </a:lnTo>
                <a:close/>
              </a:path>
            </a:pathLst>
          </a:custGeom>
          <a:blipFill>
            <a:blip r:embed="rId2">
              <a:alphaModFix amt="91000"/>
            </a:blip>
            <a:stretch>
              <a:fillRect/>
            </a:stretch>
          </a:blipFill>
        </p:spPr>
      </p:sp>
      <p:sp>
        <p:nvSpPr>
          <p:cNvPr id="3" name="Freeform 3"/>
          <p:cNvSpPr/>
          <p:nvPr/>
        </p:nvSpPr>
        <p:spPr>
          <a:xfrm>
            <a:off x="-2369521" y="5836562"/>
            <a:ext cx="4739043" cy="4747675"/>
          </a:xfrm>
          <a:custGeom>
            <a:avLst/>
            <a:gdLst/>
            <a:ahLst/>
            <a:cxnLst/>
            <a:rect l="l" t="t" r="r" b="b"/>
            <a:pathLst>
              <a:path w="4739043" h="4747675">
                <a:moveTo>
                  <a:pt x="0" y="0"/>
                </a:moveTo>
                <a:lnTo>
                  <a:pt x="4739042" y="0"/>
                </a:lnTo>
                <a:lnTo>
                  <a:pt x="4739042" y="4747675"/>
                </a:lnTo>
                <a:lnTo>
                  <a:pt x="0" y="4747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21027" y="-2175658"/>
            <a:ext cx="7756288" cy="7770416"/>
          </a:xfrm>
          <a:custGeom>
            <a:avLst/>
            <a:gdLst/>
            <a:ahLst/>
            <a:cxnLst/>
            <a:rect l="l" t="t" r="r" b="b"/>
            <a:pathLst>
              <a:path w="7756288" h="7770416">
                <a:moveTo>
                  <a:pt x="0" y="0"/>
                </a:moveTo>
                <a:lnTo>
                  <a:pt x="7756287" y="0"/>
                </a:lnTo>
                <a:lnTo>
                  <a:pt x="7756287" y="7770415"/>
                </a:lnTo>
                <a:lnTo>
                  <a:pt x="0" y="77704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6752390"/>
            <a:ext cx="10150967" cy="3125569"/>
            <a:chOff x="0" y="0"/>
            <a:chExt cx="2673506" cy="823195"/>
          </a:xfrm>
        </p:grpSpPr>
        <p:sp>
          <p:nvSpPr>
            <p:cNvPr id="6" name="Freeform 6"/>
            <p:cNvSpPr/>
            <p:nvPr/>
          </p:nvSpPr>
          <p:spPr>
            <a:xfrm>
              <a:off x="0" y="0"/>
              <a:ext cx="2673506" cy="823195"/>
            </a:xfrm>
            <a:custGeom>
              <a:avLst/>
              <a:gdLst/>
              <a:ahLst/>
              <a:cxnLst/>
              <a:rect l="l" t="t" r="r" b="b"/>
              <a:pathLst>
                <a:path w="2673506" h="823195">
                  <a:moveTo>
                    <a:pt x="76268" y="0"/>
                  </a:moveTo>
                  <a:lnTo>
                    <a:pt x="2597238" y="0"/>
                  </a:lnTo>
                  <a:cubicBezTo>
                    <a:pt x="2617465" y="0"/>
                    <a:pt x="2636864" y="8035"/>
                    <a:pt x="2651167" y="22338"/>
                  </a:cubicBezTo>
                  <a:cubicBezTo>
                    <a:pt x="2665470" y="36641"/>
                    <a:pt x="2673506" y="56040"/>
                    <a:pt x="2673506" y="76268"/>
                  </a:cubicBezTo>
                  <a:lnTo>
                    <a:pt x="2673506" y="746927"/>
                  </a:lnTo>
                  <a:cubicBezTo>
                    <a:pt x="2673506" y="789049"/>
                    <a:pt x="2639359" y="823195"/>
                    <a:pt x="2597238" y="823195"/>
                  </a:cubicBezTo>
                  <a:lnTo>
                    <a:pt x="76268" y="823195"/>
                  </a:lnTo>
                  <a:cubicBezTo>
                    <a:pt x="56040" y="823195"/>
                    <a:pt x="36641" y="815160"/>
                    <a:pt x="22338" y="800857"/>
                  </a:cubicBezTo>
                  <a:cubicBezTo>
                    <a:pt x="8035" y="786554"/>
                    <a:pt x="0" y="767155"/>
                    <a:pt x="0" y="746927"/>
                  </a:cubicBezTo>
                  <a:lnTo>
                    <a:pt x="0" y="76268"/>
                  </a:lnTo>
                  <a:cubicBezTo>
                    <a:pt x="0" y="56040"/>
                    <a:pt x="8035" y="36641"/>
                    <a:pt x="22338" y="22338"/>
                  </a:cubicBezTo>
                  <a:cubicBezTo>
                    <a:pt x="36641" y="8035"/>
                    <a:pt x="56040" y="0"/>
                    <a:pt x="76268" y="0"/>
                  </a:cubicBezTo>
                  <a:close/>
                </a:path>
              </a:pathLst>
            </a:custGeom>
            <a:gradFill rotWithShape="1">
              <a:gsLst>
                <a:gs pos="0">
                  <a:srgbClr val="C2AFAF">
                    <a:alpha val="100000"/>
                  </a:srgbClr>
                </a:gs>
                <a:gs pos="100000">
                  <a:srgbClr val="8A7BBD">
                    <a:alpha val="100000"/>
                  </a:srgbClr>
                </a:gs>
              </a:gsLst>
              <a:lin ang="210000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8" name="Freeform 8"/>
          <p:cNvSpPr/>
          <p:nvPr/>
        </p:nvSpPr>
        <p:spPr>
          <a:xfrm>
            <a:off x="8828056" y="5248275"/>
            <a:ext cx="8431244" cy="5038725"/>
          </a:xfrm>
          <a:custGeom>
            <a:avLst/>
            <a:gdLst/>
            <a:ahLst/>
            <a:cxnLst/>
            <a:rect l="l" t="t" r="r" b="b"/>
            <a:pathLst>
              <a:path w="8431244" h="5038725">
                <a:moveTo>
                  <a:pt x="0" y="0"/>
                </a:moveTo>
                <a:lnTo>
                  <a:pt x="8431244" y="0"/>
                </a:lnTo>
                <a:lnTo>
                  <a:pt x="8431244" y="5038725"/>
                </a:lnTo>
                <a:lnTo>
                  <a:pt x="0" y="5038725"/>
                </a:lnTo>
                <a:lnTo>
                  <a:pt x="0" y="0"/>
                </a:lnTo>
                <a:close/>
              </a:path>
            </a:pathLst>
          </a:custGeom>
          <a:blipFill>
            <a:blip r:embed="rId7"/>
            <a:stretch>
              <a:fillRect/>
            </a:stretch>
          </a:blipFill>
        </p:spPr>
      </p:sp>
      <p:grpSp>
        <p:nvGrpSpPr>
          <p:cNvPr id="9" name="Group 9"/>
          <p:cNvGrpSpPr/>
          <p:nvPr/>
        </p:nvGrpSpPr>
        <p:grpSpPr>
          <a:xfrm>
            <a:off x="5846839" y="737999"/>
            <a:ext cx="11375311" cy="4188516"/>
            <a:chOff x="0" y="0"/>
            <a:chExt cx="2995967" cy="1103148"/>
          </a:xfrm>
        </p:grpSpPr>
        <p:sp>
          <p:nvSpPr>
            <p:cNvPr id="10" name="Freeform 10"/>
            <p:cNvSpPr/>
            <p:nvPr/>
          </p:nvSpPr>
          <p:spPr>
            <a:xfrm>
              <a:off x="0" y="0"/>
              <a:ext cx="2995967" cy="1103148"/>
            </a:xfrm>
            <a:custGeom>
              <a:avLst/>
              <a:gdLst/>
              <a:ahLst/>
              <a:cxnLst/>
              <a:rect l="l" t="t" r="r" b="b"/>
              <a:pathLst>
                <a:path w="2995967" h="1103148">
                  <a:moveTo>
                    <a:pt x="68059" y="0"/>
                  </a:moveTo>
                  <a:lnTo>
                    <a:pt x="2927908" y="0"/>
                  </a:lnTo>
                  <a:cubicBezTo>
                    <a:pt x="2965496" y="0"/>
                    <a:pt x="2995967" y="30471"/>
                    <a:pt x="2995967" y="68059"/>
                  </a:cubicBezTo>
                  <a:lnTo>
                    <a:pt x="2995967" y="1035089"/>
                  </a:lnTo>
                  <a:cubicBezTo>
                    <a:pt x="2995967" y="1072677"/>
                    <a:pt x="2965496" y="1103148"/>
                    <a:pt x="2927908" y="1103148"/>
                  </a:cubicBezTo>
                  <a:lnTo>
                    <a:pt x="68059" y="1103148"/>
                  </a:lnTo>
                  <a:cubicBezTo>
                    <a:pt x="30471" y="1103148"/>
                    <a:pt x="0" y="1072677"/>
                    <a:pt x="0" y="1035089"/>
                  </a:cubicBezTo>
                  <a:lnTo>
                    <a:pt x="0" y="68059"/>
                  </a:lnTo>
                  <a:cubicBezTo>
                    <a:pt x="0" y="30471"/>
                    <a:pt x="30471" y="0"/>
                    <a:pt x="68059" y="0"/>
                  </a:cubicBezTo>
                  <a:close/>
                </a:path>
              </a:pathLst>
            </a:custGeom>
            <a:gradFill rotWithShape="1">
              <a:gsLst>
                <a:gs pos="0">
                  <a:srgbClr val="C2AFAF">
                    <a:alpha val="100000"/>
                  </a:srgbClr>
                </a:gs>
                <a:gs pos="100000">
                  <a:srgbClr val="8A7BBD">
                    <a:alpha val="100000"/>
                  </a:srgbClr>
                </a:gs>
              </a:gsLst>
              <a:lin ang="5400000"/>
            </a:gra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12" name="Freeform 12"/>
          <p:cNvSpPr/>
          <p:nvPr/>
        </p:nvSpPr>
        <p:spPr>
          <a:xfrm>
            <a:off x="1028700" y="546530"/>
            <a:ext cx="7247742" cy="5008759"/>
          </a:xfrm>
          <a:custGeom>
            <a:avLst/>
            <a:gdLst/>
            <a:ahLst/>
            <a:cxnLst/>
            <a:rect l="l" t="t" r="r" b="b"/>
            <a:pathLst>
              <a:path w="7247742" h="5008759">
                <a:moveTo>
                  <a:pt x="0" y="0"/>
                </a:moveTo>
                <a:lnTo>
                  <a:pt x="7247742" y="0"/>
                </a:lnTo>
                <a:lnTo>
                  <a:pt x="7247742" y="5008759"/>
                </a:lnTo>
                <a:lnTo>
                  <a:pt x="0" y="5008759"/>
                </a:lnTo>
                <a:lnTo>
                  <a:pt x="0" y="0"/>
                </a:lnTo>
                <a:close/>
              </a:path>
            </a:pathLst>
          </a:custGeom>
          <a:blipFill>
            <a:blip r:embed="rId8"/>
            <a:stretch>
              <a:fillRect/>
            </a:stretch>
          </a:blipFill>
        </p:spPr>
      </p:sp>
      <p:sp>
        <p:nvSpPr>
          <p:cNvPr id="13" name="TextBox 13"/>
          <p:cNvSpPr txBox="1"/>
          <p:nvPr/>
        </p:nvSpPr>
        <p:spPr>
          <a:xfrm>
            <a:off x="2183665" y="7139922"/>
            <a:ext cx="6327270" cy="2218293"/>
          </a:xfrm>
          <a:prstGeom prst="rect">
            <a:avLst/>
          </a:prstGeom>
        </p:spPr>
        <p:txBody>
          <a:bodyPr lIns="0" tIns="0" rIns="0" bIns="0" rtlCol="0" anchor="t">
            <a:spAutoFit/>
          </a:bodyPr>
          <a:lstStyle/>
          <a:p>
            <a:pPr algn="l">
              <a:lnSpc>
                <a:spcPts val="2990"/>
              </a:lnSpc>
            </a:pPr>
            <a:r>
              <a:rPr lang="en-US" sz="2300" spc="124">
                <a:solidFill>
                  <a:srgbClr val="FFFFFF"/>
                </a:solidFill>
                <a:latin typeface="Muli Regular Bold"/>
              </a:rPr>
              <a:t>Nilai_c sebagai sumbu y pada setiap nilai_t yang merupakan sumbu x. Kedua nilai tersebut di plot menggunakan plt.plot sesuai dengan perubahan konsentrasi c1, c2, dan c3 terhadap waktu</a:t>
            </a:r>
          </a:p>
        </p:txBody>
      </p:sp>
      <p:sp>
        <p:nvSpPr>
          <p:cNvPr id="14" name="TextBox 14"/>
          <p:cNvSpPr txBox="1"/>
          <p:nvPr/>
        </p:nvSpPr>
        <p:spPr>
          <a:xfrm>
            <a:off x="8513253" y="1527881"/>
            <a:ext cx="8085492" cy="2589702"/>
          </a:xfrm>
          <a:prstGeom prst="rect">
            <a:avLst/>
          </a:prstGeom>
        </p:spPr>
        <p:txBody>
          <a:bodyPr lIns="0" tIns="0" rIns="0" bIns="0" rtlCol="0" anchor="t">
            <a:spAutoFit/>
          </a:bodyPr>
          <a:lstStyle/>
          <a:p>
            <a:pPr marL="496571" lvl="1" indent="-248285">
              <a:lnSpc>
                <a:spcPts val="2990"/>
              </a:lnSpc>
              <a:buFont typeface="Arial"/>
              <a:buChar char="•"/>
            </a:pPr>
            <a:r>
              <a:rPr lang="en-US" sz="2300" spc="124">
                <a:solidFill>
                  <a:srgbClr val="FFFFFF"/>
                </a:solidFill>
                <a:latin typeface="Muli Regular Bold"/>
              </a:rPr>
              <a:t>Iterasi pertama (i = 0) menggunakan metode eksplisit Euler untuk menghitung estimasi awal konsentrasi (c_ni) </a:t>
            </a:r>
          </a:p>
          <a:p>
            <a:pPr>
              <a:lnSpc>
                <a:spcPts val="2990"/>
              </a:lnSpc>
            </a:pPr>
            <a:endParaRPr lang="en-US" sz="2300" spc="124">
              <a:solidFill>
                <a:srgbClr val="FFFFFF"/>
              </a:solidFill>
              <a:latin typeface="Muli Regular Bold"/>
            </a:endParaRPr>
          </a:p>
          <a:p>
            <a:pPr marL="496571" lvl="1" indent="-248285" algn="l">
              <a:lnSpc>
                <a:spcPts val="2990"/>
              </a:lnSpc>
              <a:buFont typeface="Arial"/>
              <a:buChar char="•"/>
            </a:pPr>
            <a:r>
              <a:rPr lang="en-US" sz="2300" spc="124">
                <a:solidFill>
                  <a:srgbClr val="FFFFFF"/>
                </a:solidFill>
                <a:latin typeface="Muli Regular Bold"/>
              </a:rPr>
              <a:t>Iterasi selanjutnya, metode Backward Euler mulai diterapkan dengan menggunakan fungsi root dari Scipy dan fungsi def Backward_Euler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52699" y="8361976"/>
            <a:ext cx="2982603" cy="558194"/>
            <a:chOff x="0" y="0"/>
            <a:chExt cx="3976804" cy="744259"/>
          </a:xfrm>
        </p:grpSpPr>
        <p:grpSp>
          <p:nvGrpSpPr>
            <p:cNvPr id="3" name="Group 3"/>
            <p:cNvGrpSpPr/>
            <p:nvPr/>
          </p:nvGrpSpPr>
          <p:grpSpPr>
            <a:xfrm>
              <a:off x="0" y="0"/>
              <a:ext cx="3976804" cy="744259"/>
              <a:chOff x="0" y="0"/>
              <a:chExt cx="6897394" cy="1290848"/>
            </a:xfrm>
          </p:grpSpPr>
          <p:sp>
            <p:nvSpPr>
              <p:cNvPr id="4" name="Freeform 4"/>
              <p:cNvSpPr/>
              <p:nvPr/>
            </p:nvSpPr>
            <p:spPr>
              <a:xfrm>
                <a:off x="0" y="0"/>
                <a:ext cx="6897394" cy="1290848"/>
              </a:xfrm>
              <a:custGeom>
                <a:avLst/>
                <a:gdLst/>
                <a:ahLst/>
                <a:cxnLst/>
                <a:rect l="l" t="t" r="r" b="b"/>
                <a:pathLst>
                  <a:path w="6897394" h="1290848">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id="5" name="TextBox 5"/>
            <p:cNvSpPr txBox="1"/>
            <p:nvPr/>
          </p:nvSpPr>
          <p:spPr>
            <a:xfrm>
              <a:off x="448728" y="180995"/>
              <a:ext cx="3079349" cy="372745"/>
            </a:xfrm>
            <a:prstGeom prst="rect">
              <a:avLst/>
            </a:prstGeom>
          </p:spPr>
          <p:txBody>
            <a:bodyPr lIns="0" tIns="0" rIns="0" bIns="0" rtlCol="0" anchor="t">
              <a:spAutoFit/>
            </a:bodyPr>
            <a:lstStyle/>
            <a:p>
              <a:pPr algn="ctr">
                <a:lnSpc>
                  <a:spcPts val="2340"/>
                </a:lnSpc>
              </a:pPr>
              <a:r>
                <a:rPr lang="en-US" sz="1800" u="none">
                  <a:solidFill>
                    <a:srgbClr val="000000"/>
                  </a:solidFill>
                  <a:latin typeface="Muli Regular"/>
                </a:rPr>
                <a:t>BACK TO AGENDA</a:t>
              </a:r>
            </a:p>
          </p:txBody>
        </p:sp>
      </p:grpSp>
      <p:sp>
        <p:nvSpPr>
          <p:cNvPr id="6" name="TextBox 6"/>
          <p:cNvSpPr txBox="1"/>
          <p:nvPr/>
        </p:nvSpPr>
        <p:spPr>
          <a:xfrm>
            <a:off x="7483757" y="2265691"/>
            <a:ext cx="10030636" cy="1371600"/>
          </a:xfrm>
          <a:prstGeom prst="rect">
            <a:avLst/>
          </a:prstGeom>
        </p:spPr>
        <p:txBody>
          <a:bodyPr lIns="0" tIns="0" rIns="0" bIns="0" rtlCol="0" anchor="t">
            <a:spAutoFit/>
          </a:bodyPr>
          <a:lstStyle/>
          <a:p>
            <a:pPr algn="ctr">
              <a:lnSpc>
                <a:spcPts val="10800"/>
              </a:lnSpc>
            </a:pPr>
            <a:r>
              <a:rPr lang="en-US" sz="9000">
                <a:solidFill>
                  <a:srgbClr val="000000"/>
                </a:solidFill>
                <a:latin typeface="Playfair Display Bold"/>
              </a:rPr>
              <a:t>Stepsize</a:t>
            </a:r>
          </a:p>
        </p:txBody>
      </p:sp>
      <p:sp>
        <p:nvSpPr>
          <p:cNvPr id="7" name="Freeform 7"/>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8245934" y="318518"/>
            <a:ext cx="1422950" cy="1420363"/>
          </a:xfrm>
          <a:custGeom>
            <a:avLst/>
            <a:gdLst/>
            <a:ahLst/>
            <a:cxnLst/>
            <a:rect l="l" t="t" r="r" b="b"/>
            <a:pathLst>
              <a:path w="1422950" h="1420363">
                <a:moveTo>
                  <a:pt x="0" y="0"/>
                </a:moveTo>
                <a:lnTo>
                  <a:pt x="1422950" y="0"/>
                </a:lnTo>
                <a:lnTo>
                  <a:pt x="1422950" y="1420364"/>
                </a:lnTo>
                <a:lnTo>
                  <a:pt x="0" y="14203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4248710" y="7677344"/>
            <a:ext cx="9279264" cy="9262392"/>
          </a:xfrm>
          <a:custGeom>
            <a:avLst/>
            <a:gdLst/>
            <a:ahLst/>
            <a:cxnLst/>
            <a:rect l="l" t="t" r="r" b="b"/>
            <a:pathLst>
              <a:path w="9279264" h="9262392">
                <a:moveTo>
                  <a:pt x="0" y="0"/>
                </a:moveTo>
                <a:lnTo>
                  <a:pt x="9279263" y="0"/>
                </a:lnTo>
                <a:lnTo>
                  <a:pt x="9279263"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7652699" y="3732606"/>
            <a:ext cx="9692753" cy="4237478"/>
            <a:chOff x="0" y="0"/>
            <a:chExt cx="12923671" cy="5649970"/>
          </a:xfrm>
        </p:grpSpPr>
        <p:grpSp>
          <p:nvGrpSpPr>
            <p:cNvPr id="11" name="Group 11"/>
            <p:cNvGrpSpPr/>
            <p:nvPr/>
          </p:nvGrpSpPr>
          <p:grpSpPr>
            <a:xfrm>
              <a:off x="0" y="0"/>
              <a:ext cx="12923671" cy="5649970"/>
              <a:chOff x="0" y="0"/>
              <a:chExt cx="7312352" cy="3196814"/>
            </a:xfrm>
          </p:grpSpPr>
          <p:sp>
            <p:nvSpPr>
              <p:cNvPr id="12" name="Freeform 12"/>
              <p:cNvSpPr/>
              <p:nvPr/>
            </p:nvSpPr>
            <p:spPr>
              <a:xfrm>
                <a:off x="0" y="0"/>
                <a:ext cx="7312352" cy="3196814"/>
              </a:xfrm>
              <a:custGeom>
                <a:avLst/>
                <a:gdLst/>
                <a:ahLst/>
                <a:cxnLst/>
                <a:rect l="l" t="t" r="r" b="b"/>
                <a:pathLst>
                  <a:path w="7312352" h="3196814">
                    <a:moveTo>
                      <a:pt x="0" y="0"/>
                    </a:moveTo>
                    <a:lnTo>
                      <a:pt x="7312352" y="0"/>
                    </a:lnTo>
                    <a:lnTo>
                      <a:pt x="7312352" y="3196814"/>
                    </a:lnTo>
                    <a:lnTo>
                      <a:pt x="0" y="3196814"/>
                    </a:lnTo>
                    <a:close/>
                  </a:path>
                </a:pathLst>
              </a:custGeom>
              <a:solidFill>
                <a:srgbClr val="FFFFFF"/>
              </a:solidFill>
              <a:ln w="38100">
                <a:solidFill>
                  <a:srgbClr val="FF68D4"/>
                </a:solidFill>
              </a:ln>
            </p:spPr>
          </p:sp>
          <p:sp>
            <p:nvSpPr>
              <p:cNvPr id="13" name="TextBox 13"/>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sp>
          <p:nvSpPr>
            <p:cNvPr id="14" name="TextBox 14"/>
            <p:cNvSpPr txBox="1"/>
            <p:nvPr/>
          </p:nvSpPr>
          <p:spPr>
            <a:xfrm>
              <a:off x="1099906" y="937195"/>
              <a:ext cx="10723860" cy="3632835"/>
            </a:xfrm>
            <a:prstGeom prst="rect">
              <a:avLst/>
            </a:prstGeom>
          </p:spPr>
          <p:txBody>
            <a:bodyPr lIns="0" tIns="0" rIns="0" bIns="0" rtlCol="0" anchor="t">
              <a:spAutoFit/>
            </a:bodyPr>
            <a:lstStyle/>
            <a:p>
              <a:pPr algn="ctr">
                <a:lnSpc>
                  <a:spcPts val="3120"/>
                </a:lnSpc>
              </a:pPr>
              <a:r>
                <a:rPr lang="en-US" sz="2400">
                  <a:solidFill>
                    <a:srgbClr val="000000"/>
                  </a:solidFill>
                  <a:latin typeface="Muli Regular Bold"/>
                </a:rPr>
                <a:t>Stepsize (h) yang merupakan parameter untuk menentukan seberapa kecil perubahan yang diambil pada setiap perubahan waktu atau jarak yang ditempuh dalam setiap iterasi komputasi dimana pada kasus ini semakin kecil nilai ‘h’, semakin banyak data yang dihasilkan sehingga semakin akurat perhitungannya </a:t>
              </a:r>
            </a:p>
          </p:txBody>
        </p:sp>
      </p:grpSp>
      <p:grpSp>
        <p:nvGrpSpPr>
          <p:cNvPr id="15" name="Group 15"/>
          <p:cNvGrpSpPr/>
          <p:nvPr/>
        </p:nvGrpSpPr>
        <p:grpSpPr>
          <a:xfrm>
            <a:off x="1028700" y="5627556"/>
            <a:ext cx="5629813" cy="4328175"/>
            <a:chOff x="0" y="0"/>
            <a:chExt cx="7506417" cy="5770900"/>
          </a:xfrm>
        </p:grpSpPr>
        <p:grpSp>
          <p:nvGrpSpPr>
            <p:cNvPr id="16" name="Group 16"/>
            <p:cNvGrpSpPr/>
            <p:nvPr/>
          </p:nvGrpSpPr>
          <p:grpSpPr>
            <a:xfrm>
              <a:off x="0" y="0"/>
              <a:ext cx="7506417" cy="5770900"/>
              <a:chOff x="0" y="0"/>
              <a:chExt cx="1735626" cy="1334341"/>
            </a:xfrm>
          </p:grpSpPr>
          <p:sp>
            <p:nvSpPr>
              <p:cNvPr id="17" name="Freeform 17"/>
              <p:cNvSpPr/>
              <p:nvPr/>
            </p:nvSpPr>
            <p:spPr>
              <a:xfrm>
                <a:off x="0" y="0"/>
                <a:ext cx="1735626" cy="1334341"/>
              </a:xfrm>
              <a:custGeom>
                <a:avLst/>
                <a:gdLst/>
                <a:ahLst/>
                <a:cxnLst/>
                <a:rect l="l" t="t" r="r" b="b"/>
                <a:pathLst>
                  <a:path w="1735626" h="1334341">
                    <a:moveTo>
                      <a:pt x="0" y="0"/>
                    </a:moveTo>
                    <a:lnTo>
                      <a:pt x="1735626" y="0"/>
                    </a:lnTo>
                    <a:lnTo>
                      <a:pt x="1735626" y="1334341"/>
                    </a:lnTo>
                    <a:lnTo>
                      <a:pt x="0" y="1334341"/>
                    </a:lnTo>
                    <a:close/>
                  </a:path>
                </a:pathLst>
              </a:custGeom>
              <a:solidFill>
                <a:srgbClr val="86337D"/>
              </a:solidFill>
            </p:spPr>
          </p:sp>
          <p:sp>
            <p:nvSpPr>
              <p:cNvPr id="18" name="TextBox 18"/>
              <p:cNvSpPr txBox="1"/>
              <p:nvPr/>
            </p:nvSpPr>
            <p:spPr>
              <a:xfrm>
                <a:off x="0" y="-28575"/>
                <a:ext cx="812800" cy="841375"/>
              </a:xfrm>
              <a:prstGeom prst="rect">
                <a:avLst/>
              </a:prstGeom>
            </p:spPr>
            <p:txBody>
              <a:bodyPr lIns="43399" tIns="43399" rIns="43399" bIns="43399" rtlCol="0" anchor="ctr"/>
              <a:lstStyle/>
              <a:p>
                <a:pPr algn="ctr">
                  <a:lnSpc>
                    <a:spcPts val="2520"/>
                  </a:lnSpc>
                </a:pPr>
                <a:endParaRPr/>
              </a:p>
            </p:txBody>
          </p:sp>
        </p:grpSp>
        <p:sp>
          <p:nvSpPr>
            <p:cNvPr id="19" name="Freeform 19"/>
            <p:cNvSpPr/>
            <p:nvPr/>
          </p:nvSpPr>
          <p:spPr>
            <a:xfrm>
              <a:off x="52540" y="62427"/>
              <a:ext cx="7379637" cy="5624347"/>
            </a:xfrm>
            <a:custGeom>
              <a:avLst/>
              <a:gdLst/>
              <a:ahLst/>
              <a:cxnLst/>
              <a:rect l="l" t="t" r="r" b="b"/>
              <a:pathLst>
                <a:path w="7379637" h="5624347">
                  <a:moveTo>
                    <a:pt x="0" y="0"/>
                  </a:moveTo>
                  <a:lnTo>
                    <a:pt x="7379638" y="0"/>
                  </a:lnTo>
                  <a:lnTo>
                    <a:pt x="7379638" y="5624346"/>
                  </a:lnTo>
                  <a:lnTo>
                    <a:pt x="0" y="5624346"/>
                  </a:lnTo>
                  <a:lnTo>
                    <a:pt x="0" y="0"/>
                  </a:lnTo>
                  <a:close/>
                </a:path>
              </a:pathLst>
            </a:custGeom>
            <a:blipFill>
              <a:blip r:embed="rId6"/>
              <a:stretch>
                <a:fillRect/>
              </a:stretch>
            </a:blipFill>
          </p:spPr>
        </p:sp>
      </p:grpSp>
      <p:grpSp>
        <p:nvGrpSpPr>
          <p:cNvPr id="20" name="Group 20"/>
          <p:cNvGrpSpPr/>
          <p:nvPr/>
        </p:nvGrpSpPr>
        <p:grpSpPr>
          <a:xfrm>
            <a:off x="1028700" y="602309"/>
            <a:ext cx="5629813" cy="4328175"/>
            <a:chOff x="0" y="0"/>
            <a:chExt cx="1735626" cy="1334341"/>
          </a:xfrm>
        </p:grpSpPr>
        <p:sp>
          <p:nvSpPr>
            <p:cNvPr id="21" name="Freeform 21"/>
            <p:cNvSpPr/>
            <p:nvPr/>
          </p:nvSpPr>
          <p:spPr>
            <a:xfrm>
              <a:off x="0" y="0"/>
              <a:ext cx="1735626" cy="1334341"/>
            </a:xfrm>
            <a:custGeom>
              <a:avLst/>
              <a:gdLst/>
              <a:ahLst/>
              <a:cxnLst/>
              <a:rect l="l" t="t" r="r" b="b"/>
              <a:pathLst>
                <a:path w="1735626" h="1334341">
                  <a:moveTo>
                    <a:pt x="0" y="0"/>
                  </a:moveTo>
                  <a:lnTo>
                    <a:pt x="1735626" y="0"/>
                  </a:lnTo>
                  <a:lnTo>
                    <a:pt x="1735626" y="1334341"/>
                  </a:lnTo>
                  <a:lnTo>
                    <a:pt x="0" y="1334341"/>
                  </a:lnTo>
                  <a:close/>
                </a:path>
              </a:pathLst>
            </a:custGeom>
            <a:solidFill>
              <a:srgbClr val="86337D"/>
            </a:solidFill>
          </p:spPr>
        </p:sp>
        <p:sp>
          <p:nvSpPr>
            <p:cNvPr id="22" name="TextBox 22"/>
            <p:cNvSpPr txBox="1"/>
            <p:nvPr/>
          </p:nvSpPr>
          <p:spPr>
            <a:xfrm>
              <a:off x="0" y="-28575"/>
              <a:ext cx="812800" cy="841375"/>
            </a:xfrm>
            <a:prstGeom prst="rect">
              <a:avLst/>
            </a:prstGeom>
          </p:spPr>
          <p:txBody>
            <a:bodyPr lIns="43399" tIns="43399" rIns="43399" bIns="43399" rtlCol="0" anchor="ctr"/>
            <a:lstStyle/>
            <a:p>
              <a:pPr algn="ctr">
                <a:lnSpc>
                  <a:spcPts val="2520"/>
                </a:lnSpc>
              </a:pPr>
              <a:endParaRPr/>
            </a:p>
          </p:txBody>
        </p:sp>
      </p:grpSp>
      <p:grpSp>
        <p:nvGrpSpPr>
          <p:cNvPr id="23" name="Group 23"/>
          <p:cNvGrpSpPr/>
          <p:nvPr/>
        </p:nvGrpSpPr>
        <p:grpSpPr>
          <a:xfrm>
            <a:off x="1076325" y="656640"/>
            <a:ext cx="5534563" cy="4219514"/>
            <a:chOff x="0" y="0"/>
            <a:chExt cx="1457663" cy="1111312"/>
          </a:xfrm>
        </p:grpSpPr>
        <p:sp>
          <p:nvSpPr>
            <p:cNvPr id="24" name="Freeform 24"/>
            <p:cNvSpPr/>
            <p:nvPr/>
          </p:nvSpPr>
          <p:spPr>
            <a:xfrm>
              <a:off x="0" y="0"/>
              <a:ext cx="1457663" cy="1111312"/>
            </a:xfrm>
            <a:custGeom>
              <a:avLst/>
              <a:gdLst/>
              <a:ahLst/>
              <a:cxnLst/>
              <a:rect l="l" t="t" r="r" b="b"/>
              <a:pathLst>
                <a:path w="1457663" h="1111312">
                  <a:moveTo>
                    <a:pt x="0" y="0"/>
                  </a:moveTo>
                  <a:lnTo>
                    <a:pt x="1457663" y="0"/>
                  </a:lnTo>
                  <a:lnTo>
                    <a:pt x="1457663" y="1111312"/>
                  </a:lnTo>
                  <a:lnTo>
                    <a:pt x="0" y="1111312"/>
                  </a:lnTo>
                  <a:close/>
                </a:path>
              </a:pathLst>
            </a:custGeom>
            <a:solidFill>
              <a:srgbClr val="FFFFFF"/>
            </a:solidFill>
          </p:spPr>
        </p:sp>
        <p:sp>
          <p:nvSpPr>
            <p:cNvPr id="25" name="TextBox 25"/>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26" name="Freeform 26"/>
          <p:cNvSpPr/>
          <p:nvPr/>
        </p:nvSpPr>
        <p:spPr>
          <a:xfrm>
            <a:off x="1162027" y="684615"/>
            <a:ext cx="5363160" cy="4191538"/>
          </a:xfrm>
          <a:custGeom>
            <a:avLst/>
            <a:gdLst/>
            <a:ahLst/>
            <a:cxnLst/>
            <a:rect l="l" t="t" r="r" b="b"/>
            <a:pathLst>
              <a:path w="5363160" h="4191538">
                <a:moveTo>
                  <a:pt x="0" y="0"/>
                </a:moveTo>
                <a:lnTo>
                  <a:pt x="5363159" y="0"/>
                </a:lnTo>
                <a:lnTo>
                  <a:pt x="5363159" y="4191539"/>
                </a:lnTo>
                <a:lnTo>
                  <a:pt x="0" y="4191539"/>
                </a:lnTo>
                <a:lnTo>
                  <a:pt x="0" y="0"/>
                </a:lnTo>
                <a:close/>
              </a:path>
            </a:pathLst>
          </a:custGeom>
          <a:blipFill>
            <a:blip r:embed="rId7"/>
            <a:stretch>
              <a:fillRect t="-677" b="-1102"/>
            </a:stretch>
          </a:blipFill>
        </p:spPr>
      </p:sp>
      <p:sp>
        <p:nvSpPr>
          <p:cNvPr id="27" name="TextBox 27"/>
          <p:cNvSpPr txBox="1"/>
          <p:nvPr/>
        </p:nvSpPr>
        <p:spPr>
          <a:xfrm>
            <a:off x="3173673" y="166118"/>
            <a:ext cx="1339868" cy="388566"/>
          </a:xfrm>
          <a:prstGeom prst="rect">
            <a:avLst/>
          </a:prstGeom>
        </p:spPr>
        <p:txBody>
          <a:bodyPr lIns="0" tIns="0" rIns="0" bIns="0" rtlCol="0" anchor="t">
            <a:spAutoFit/>
          </a:bodyPr>
          <a:lstStyle/>
          <a:p>
            <a:pPr algn="ctr">
              <a:lnSpc>
                <a:spcPts val="3120"/>
              </a:lnSpc>
            </a:pPr>
            <a:r>
              <a:rPr lang="en-US" sz="2400">
                <a:solidFill>
                  <a:srgbClr val="000000"/>
                </a:solidFill>
                <a:latin typeface="Muli Regular Bold"/>
              </a:rPr>
              <a:t>h = 0.01</a:t>
            </a:r>
          </a:p>
        </p:txBody>
      </p:sp>
      <p:sp>
        <p:nvSpPr>
          <p:cNvPr id="28" name="TextBox 28"/>
          <p:cNvSpPr txBox="1"/>
          <p:nvPr/>
        </p:nvSpPr>
        <p:spPr>
          <a:xfrm>
            <a:off x="3240336" y="5187659"/>
            <a:ext cx="1206541" cy="388566"/>
          </a:xfrm>
          <a:prstGeom prst="rect">
            <a:avLst/>
          </a:prstGeom>
        </p:spPr>
        <p:txBody>
          <a:bodyPr lIns="0" tIns="0" rIns="0" bIns="0" rtlCol="0" anchor="t">
            <a:spAutoFit/>
          </a:bodyPr>
          <a:lstStyle/>
          <a:p>
            <a:pPr algn="ctr">
              <a:lnSpc>
                <a:spcPts val="3120"/>
              </a:lnSpc>
            </a:pPr>
            <a:r>
              <a:rPr lang="en-US" sz="2400">
                <a:solidFill>
                  <a:srgbClr val="000000"/>
                </a:solidFill>
                <a:latin typeface="Muli Regular Bold"/>
              </a:rPr>
              <a:t>h = 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745947" cy="10287000"/>
          </a:xfrm>
          <a:custGeom>
            <a:avLst/>
            <a:gdLst/>
            <a:ahLst/>
            <a:cxnLst/>
            <a:rect l="l" t="t" r="r" b="b"/>
            <a:pathLst>
              <a:path w="2745947" h="10287000">
                <a:moveTo>
                  <a:pt x="0" y="0"/>
                </a:moveTo>
                <a:lnTo>
                  <a:pt x="2745947" y="0"/>
                </a:lnTo>
                <a:lnTo>
                  <a:pt x="2745947"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0422" r="-153521"/>
            </a:stretch>
          </a:blipFill>
        </p:spPr>
      </p:sp>
      <p:grpSp>
        <p:nvGrpSpPr>
          <p:cNvPr id="3" name="Group 3"/>
          <p:cNvGrpSpPr/>
          <p:nvPr/>
        </p:nvGrpSpPr>
        <p:grpSpPr>
          <a:xfrm>
            <a:off x="3344680" y="2460738"/>
            <a:ext cx="6420325" cy="7209113"/>
            <a:chOff x="0" y="-38100"/>
            <a:chExt cx="4843585" cy="5438658"/>
          </a:xfrm>
        </p:grpSpPr>
        <p:sp>
          <p:nvSpPr>
            <p:cNvPr id="4" name="Freeform 4"/>
            <p:cNvSpPr/>
            <p:nvPr/>
          </p:nvSpPr>
          <p:spPr>
            <a:xfrm>
              <a:off x="0" y="0"/>
              <a:ext cx="4843585" cy="5400558"/>
            </a:xfrm>
            <a:custGeom>
              <a:avLst/>
              <a:gdLst/>
              <a:ahLst/>
              <a:cxnLst/>
              <a:rect l="l" t="t" r="r" b="b"/>
              <a:pathLst>
                <a:path w="4843585" h="5400558">
                  <a:moveTo>
                    <a:pt x="0" y="0"/>
                  </a:moveTo>
                  <a:lnTo>
                    <a:pt x="4843585" y="0"/>
                  </a:lnTo>
                  <a:lnTo>
                    <a:pt x="4843585" y="5400558"/>
                  </a:lnTo>
                  <a:lnTo>
                    <a:pt x="0" y="5400558"/>
                  </a:lnTo>
                  <a:close/>
                </a:path>
              </a:pathLst>
            </a:custGeom>
            <a:solidFill>
              <a:srgbClr val="F4F4F4"/>
            </a:solidFill>
            <a:ln w="19050">
              <a:solidFill>
                <a:srgbClr val="000000"/>
              </a:solidFill>
            </a:ln>
          </p:spPr>
        </p:sp>
        <p:sp>
          <p:nvSpPr>
            <p:cNvPr id="5" name="TextBox 5"/>
            <p:cNvSpPr txBox="1"/>
            <p:nvPr/>
          </p:nvSpPr>
          <p:spPr>
            <a:xfrm>
              <a:off x="0" y="-38100"/>
              <a:ext cx="4720008" cy="5400558"/>
            </a:xfrm>
            <a:prstGeom prst="rect">
              <a:avLst/>
            </a:prstGeom>
          </p:spPr>
          <p:txBody>
            <a:bodyPr lIns="254000" tIns="254000" rIns="254000" bIns="254000" rtlCol="0" anchor="ctr"/>
            <a:lstStyle/>
            <a:p>
              <a:pPr marL="431799" lvl="1" indent="-215899">
                <a:lnSpc>
                  <a:spcPts val="2799"/>
                </a:lnSpc>
                <a:buFont typeface="Arial"/>
                <a:buChar char="•"/>
              </a:pPr>
              <a:r>
                <a:rPr lang="en-US" sz="1999" dirty="0">
                  <a:solidFill>
                    <a:srgbClr val="FF68D4"/>
                  </a:solidFill>
                  <a:latin typeface="Muli Regular Bold Italics"/>
                </a:rPr>
                <a:t>`Computational Trade-off`</a:t>
              </a:r>
              <a:r>
                <a:rPr lang="en-US" sz="1999" dirty="0">
                  <a:solidFill>
                    <a:srgbClr val="FF68D4"/>
                  </a:solidFill>
                  <a:latin typeface="Muli Regular Bold"/>
                </a:rPr>
                <a:t> </a:t>
              </a:r>
              <a:r>
                <a:rPr lang="en-US" sz="1999" dirty="0">
                  <a:solidFill>
                    <a:srgbClr val="000000"/>
                  </a:solidFill>
                  <a:latin typeface="Muli Regular Bold"/>
                </a:rPr>
                <a:t> </a:t>
              </a:r>
              <a:r>
                <a:rPr lang="en-US" sz="1999" dirty="0" err="1">
                  <a:solidFill>
                    <a:srgbClr val="000000"/>
                  </a:solidFill>
                  <a:latin typeface="Muli Regular Bold"/>
                </a:rPr>
                <a:t>merujuk</a:t>
              </a:r>
              <a:r>
                <a:rPr lang="en-US" sz="1999" dirty="0">
                  <a:solidFill>
                    <a:srgbClr val="000000"/>
                  </a:solidFill>
                  <a:latin typeface="Muli Regular Bold"/>
                </a:rPr>
                <a:t> pada </a:t>
              </a:r>
              <a:r>
                <a:rPr lang="en-US" sz="1999" dirty="0" err="1">
                  <a:solidFill>
                    <a:srgbClr val="000000"/>
                  </a:solidFill>
                  <a:latin typeface="Muli Regular Bold"/>
                </a:rPr>
                <a:t>keseimbangan</a:t>
              </a:r>
              <a:r>
                <a:rPr lang="en-US" sz="1999" dirty="0">
                  <a:solidFill>
                    <a:srgbClr val="000000"/>
                  </a:solidFill>
                  <a:latin typeface="Muli Regular Bold"/>
                </a:rPr>
                <a:t> </a:t>
              </a:r>
              <a:r>
                <a:rPr lang="en-US" sz="1999" dirty="0" err="1">
                  <a:solidFill>
                    <a:srgbClr val="000000"/>
                  </a:solidFill>
                  <a:latin typeface="Muli Regular Bold"/>
                </a:rPr>
                <a:t>antara</a:t>
              </a:r>
              <a:r>
                <a:rPr lang="en-US" sz="1999" dirty="0">
                  <a:solidFill>
                    <a:srgbClr val="000000"/>
                  </a:solidFill>
                  <a:latin typeface="Muli Regular Bold"/>
                </a:rPr>
                <a:t> </a:t>
              </a:r>
              <a:r>
                <a:rPr lang="en-US" sz="1999" dirty="0" err="1">
                  <a:solidFill>
                    <a:srgbClr val="000000"/>
                  </a:solidFill>
                  <a:latin typeface="Muli Regular Bold"/>
                </a:rPr>
                <a:t>sumber</a:t>
              </a:r>
              <a:r>
                <a:rPr lang="en-US" sz="1999" dirty="0">
                  <a:solidFill>
                    <a:srgbClr val="000000"/>
                  </a:solidFill>
                  <a:latin typeface="Muli Regular Bold"/>
                </a:rPr>
                <a:t> </a:t>
              </a:r>
              <a:r>
                <a:rPr lang="en-US" sz="1999" dirty="0" err="1">
                  <a:solidFill>
                    <a:srgbClr val="000000"/>
                  </a:solidFill>
                  <a:latin typeface="Muli Regular Bold"/>
                </a:rPr>
                <a:t>daya</a:t>
              </a:r>
              <a:r>
                <a:rPr lang="en-US" sz="1999" dirty="0">
                  <a:solidFill>
                    <a:srgbClr val="000000"/>
                  </a:solidFill>
                  <a:latin typeface="Muli Regular Bold"/>
                </a:rPr>
                <a:t> (</a:t>
              </a:r>
              <a:r>
                <a:rPr lang="en-US" sz="1999" dirty="0" err="1">
                  <a:solidFill>
                    <a:srgbClr val="000000"/>
                  </a:solidFill>
                  <a:latin typeface="Muli Regular Bold"/>
                </a:rPr>
                <a:t>waktu</a:t>
              </a:r>
              <a:r>
                <a:rPr lang="en-US" sz="1999" dirty="0">
                  <a:solidFill>
                    <a:srgbClr val="000000"/>
                  </a:solidFill>
                  <a:latin typeface="Muli Regular Bold"/>
                </a:rPr>
                <a:t>) yang </a:t>
              </a:r>
              <a:r>
                <a:rPr lang="en-US" sz="1999" dirty="0" err="1">
                  <a:solidFill>
                    <a:srgbClr val="000000"/>
                  </a:solidFill>
                  <a:latin typeface="Muli Regular Bold"/>
                </a:rPr>
                <a:t>dibutuhkan</a:t>
              </a:r>
              <a:r>
                <a:rPr lang="en-US" sz="1999" dirty="0">
                  <a:solidFill>
                    <a:srgbClr val="000000"/>
                  </a:solidFill>
                  <a:latin typeface="Muli Regular Bold"/>
                </a:rPr>
                <a:t> </a:t>
              </a:r>
              <a:r>
                <a:rPr lang="en-US" sz="1999" dirty="0" err="1">
                  <a:solidFill>
                    <a:srgbClr val="000000"/>
                  </a:solidFill>
                  <a:latin typeface="Muli Regular Bold"/>
                </a:rPr>
                <a:t>untuk</a:t>
              </a:r>
              <a:r>
                <a:rPr lang="en-US" sz="1999" dirty="0">
                  <a:solidFill>
                    <a:srgbClr val="000000"/>
                  </a:solidFill>
                  <a:latin typeface="Muli Regular Bold"/>
                </a:rPr>
                <a:t> </a:t>
              </a:r>
              <a:r>
                <a:rPr lang="en-US" sz="1999" dirty="0" err="1">
                  <a:solidFill>
                    <a:srgbClr val="000000"/>
                  </a:solidFill>
                  <a:latin typeface="Muli Regular Bold"/>
                </a:rPr>
                <a:t>menjalankan</a:t>
              </a:r>
              <a:r>
                <a:rPr lang="en-US" sz="1999" dirty="0">
                  <a:solidFill>
                    <a:srgbClr val="000000"/>
                  </a:solidFill>
                  <a:latin typeface="Muli Regular Bold"/>
                </a:rPr>
                <a:t> </a:t>
              </a:r>
              <a:r>
                <a:rPr lang="en-US" sz="1999" dirty="0" err="1">
                  <a:solidFill>
                    <a:srgbClr val="000000"/>
                  </a:solidFill>
                  <a:latin typeface="Muli Regular Bold"/>
                </a:rPr>
                <a:t>sebuah</a:t>
              </a:r>
              <a:r>
                <a:rPr lang="en-US" sz="1999" dirty="0">
                  <a:solidFill>
                    <a:srgbClr val="000000"/>
                  </a:solidFill>
                  <a:latin typeface="Muli Regular Bold"/>
                </a:rPr>
                <a:t> program, </a:t>
              </a:r>
              <a:r>
                <a:rPr lang="en-US" sz="1999" dirty="0" err="1">
                  <a:solidFill>
                    <a:srgbClr val="000000"/>
                  </a:solidFill>
                  <a:latin typeface="Muli Regular Bold"/>
                </a:rPr>
                <a:t>menghitung</a:t>
              </a:r>
              <a:r>
                <a:rPr lang="en-US" sz="1999" dirty="0">
                  <a:solidFill>
                    <a:srgbClr val="000000"/>
                  </a:solidFill>
                  <a:latin typeface="Muli Regular Bold"/>
                </a:rPr>
                <a:t> </a:t>
              </a:r>
              <a:r>
                <a:rPr lang="en-US" sz="1999" dirty="0" err="1">
                  <a:solidFill>
                    <a:srgbClr val="000000"/>
                  </a:solidFill>
                  <a:latin typeface="Muli Regular Bold"/>
                </a:rPr>
                <a:t>solusi</a:t>
              </a:r>
              <a:r>
                <a:rPr lang="en-US" sz="1999" dirty="0">
                  <a:solidFill>
                    <a:srgbClr val="000000"/>
                  </a:solidFill>
                  <a:latin typeface="Muli Regular Bold"/>
                </a:rPr>
                <a:t> dan </a:t>
              </a:r>
              <a:r>
                <a:rPr lang="en-US" sz="1999" dirty="0" err="1">
                  <a:solidFill>
                    <a:srgbClr val="000000"/>
                  </a:solidFill>
                  <a:latin typeface="Muli Regular Bold"/>
                </a:rPr>
                <a:t>akurasi</a:t>
              </a:r>
              <a:r>
                <a:rPr lang="en-US" sz="1999" dirty="0">
                  <a:solidFill>
                    <a:srgbClr val="000000"/>
                  </a:solidFill>
                  <a:latin typeface="Muli Regular Bold"/>
                </a:rPr>
                <a:t> output yang </a:t>
              </a:r>
              <a:r>
                <a:rPr lang="en-US" sz="1999" dirty="0" err="1">
                  <a:solidFill>
                    <a:srgbClr val="000000"/>
                  </a:solidFill>
                  <a:latin typeface="Muli Regular Bold"/>
                </a:rPr>
                <a:t>dihasilkan</a:t>
              </a:r>
              <a:r>
                <a:rPr lang="en-US" sz="1999" dirty="0">
                  <a:solidFill>
                    <a:srgbClr val="000000"/>
                  </a:solidFill>
                  <a:latin typeface="Muli Regular Bold"/>
                </a:rPr>
                <a:t>.</a:t>
              </a:r>
            </a:p>
            <a:p>
              <a:pPr marL="431799" lvl="1" indent="-215899">
                <a:lnSpc>
                  <a:spcPts val="2799"/>
                </a:lnSpc>
                <a:buFont typeface="Arial"/>
                <a:buChar char="•"/>
              </a:pPr>
              <a:r>
                <a:rPr lang="en-US" sz="1999" dirty="0" err="1">
                  <a:solidFill>
                    <a:srgbClr val="000000"/>
                  </a:solidFill>
                  <a:latin typeface="Muli Regular Bold"/>
                </a:rPr>
                <a:t>Perubahan</a:t>
              </a:r>
              <a:r>
                <a:rPr lang="en-US" sz="1999" dirty="0">
                  <a:solidFill>
                    <a:srgbClr val="000000"/>
                  </a:solidFill>
                  <a:latin typeface="Muli Regular Bold"/>
                </a:rPr>
                <a:t> yang </a:t>
              </a:r>
              <a:r>
                <a:rPr lang="en-US" sz="1999" dirty="0" err="1">
                  <a:solidFill>
                    <a:srgbClr val="000000"/>
                  </a:solidFill>
                  <a:latin typeface="Muli Regular Bold"/>
                </a:rPr>
                <a:t>dilakukan</a:t>
              </a:r>
              <a:r>
                <a:rPr lang="en-US" sz="1999" dirty="0">
                  <a:solidFill>
                    <a:srgbClr val="000000"/>
                  </a:solidFill>
                  <a:latin typeface="Muli Regular Bold"/>
                </a:rPr>
                <a:t> </a:t>
              </a:r>
              <a:r>
                <a:rPr lang="en-US" sz="1999" dirty="0" err="1">
                  <a:solidFill>
                    <a:srgbClr val="000000"/>
                  </a:solidFill>
                  <a:latin typeface="Muli Regular Bold"/>
                </a:rPr>
                <a:t>adalah</a:t>
              </a:r>
              <a:r>
                <a:rPr lang="en-US" sz="1999" dirty="0">
                  <a:solidFill>
                    <a:srgbClr val="000000"/>
                  </a:solidFill>
                  <a:latin typeface="Muli Regular Bold"/>
                </a:rPr>
                <a:t> </a:t>
              </a:r>
              <a:r>
                <a:rPr lang="en-US" sz="1999" dirty="0" err="1">
                  <a:solidFill>
                    <a:srgbClr val="000000"/>
                  </a:solidFill>
                  <a:latin typeface="Muli Regular Bold"/>
                </a:rPr>
                <a:t>mengubah</a:t>
              </a:r>
              <a:r>
                <a:rPr lang="en-US" sz="1999" dirty="0">
                  <a:solidFill>
                    <a:srgbClr val="000000"/>
                  </a:solidFill>
                  <a:latin typeface="Muli Regular Bold"/>
                </a:rPr>
                <a:t> </a:t>
              </a:r>
              <a:r>
                <a:rPr lang="en-US" sz="1999" dirty="0" err="1">
                  <a:solidFill>
                    <a:srgbClr val="000000"/>
                  </a:solidFill>
                  <a:latin typeface="Muli Regular Bold"/>
                </a:rPr>
                <a:t>nilai</a:t>
              </a:r>
              <a:r>
                <a:rPr lang="en-US" sz="1999" dirty="0">
                  <a:solidFill>
                    <a:srgbClr val="000000"/>
                  </a:solidFill>
                  <a:latin typeface="Muli Regular Bold"/>
                </a:rPr>
                <a:t> trade-off  `</a:t>
              </a:r>
              <a:r>
                <a:rPr lang="en-US" sz="1999" dirty="0" err="1">
                  <a:solidFill>
                    <a:srgbClr val="000000"/>
                  </a:solidFill>
                  <a:latin typeface="Muli Regular Bold"/>
                </a:rPr>
                <a:t>tf</a:t>
              </a:r>
              <a:r>
                <a:rPr lang="en-US" sz="1999" dirty="0">
                  <a:solidFill>
                    <a:srgbClr val="000000"/>
                  </a:solidFill>
                  <a:latin typeface="Muli Regular Bold"/>
                </a:rPr>
                <a:t> ` </a:t>
              </a:r>
              <a:r>
                <a:rPr lang="en-US" sz="1999" dirty="0" err="1">
                  <a:solidFill>
                    <a:srgbClr val="000000"/>
                  </a:solidFill>
                  <a:latin typeface="Muli Regular Bold"/>
                </a:rPr>
                <a:t>dari</a:t>
              </a:r>
              <a:r>
                <a:rPr lang="en-US" sz="1999" dirty="0">
                  <a:solidFill>
                    <a:srgbClr val="000000"/>
                  </a:solidFill>
                  <a:latin typeface="Muli Regular Bold"/>
                </a:rPr>
                <a:t> 50 </a:t>
              </a:r>
              <a:r>
                <a:rPr lang="en-US" sz="1999" dirty="0" err="1">
                  <a:solidFill>
                    <a:srgbClr val="000000"/>
                  </a:solidFill>
                  <a:latin typeface="Muli Regular Bold"/>
                </a:rPr>
                <a:t>menjadi</a:t>
              </a:r>
              <a:r>
                <a:rPr lang="en-US" sz="1999" dirty="0">
                  <a:solidFill>
                    <a:srgbClr val="000000"/>
                  </a:solidFill>
                  <a:latin typeface="Muli Regular Bold"/>
                </a:rPr>
                <a:t> 100. </a:t>
              </a:r>
              <a:r>
                <a:rPr lang="en-US" sz="1999" dirty="0" err="1">
                  <a:solidFill>
                    <a:srgbClr val="000000"/>
                  </a:solidFill>
                  <a:latin typeface="Muli Regular Bold"/>
                </a:rPr>
                <a:t>Ini</a:t>
              </a:r>
              <a:r>
                <a:rPr lang="en-US" sz="1999" dirty="0">
                  <a:solidFill>
                    <a:srgbClr val="000000"/>
                  </a:solidFill>
                  <a:latin typeface="Muli Regular Bold"/>
                </a:rPr>
                <a:t> </a:t>
              </a:r>
              <a:r>
                <a:rPr lang="en-US" sz="1999" dirty="0" err="1">
                  <a:solidFill>
                    <a:srgbClr val="000000"/>
                  </a:solidFill>
                  <a:latin typeface="Muli Regular Bold"/>
                </a:rPr>
                <a:t>mengakibatkan</a:t>
              </a:r>
              <a:r>
                <a:rPr lang="en-US" sz="1999" dirty="0">
                  <a:solidFill>
                    <a:srgbClr val="000000"/>
                  </a:solidFill>
                  <a:latin typeface="Muli Regular Bold"/>
                </a:rPr>
                <a:t> </a:t>
              </a:r>
              <a:r>
                <a:rPr lang="en-US" sz="1999" dirty="0" err="1">
                  <a:solidFill>
                    <a:srgbClr val="000000"/>
                  </a:solidFill>
                  <a:latin typeface="Muli Regular Bold"/>
                </a:rPr>
                <a:t>perubahan</a:t>
              </a:r>
              <a:r>
                <a:rPr lang="en-US" sz="1999" dirty="0">
                  <a:solidFill>
                    <a:srgbClr val="000000"/>
                  </a:solidFill>
                  <a:latin typeface="Muli Regular Bold"/>
                </a:rPr>
                <a:t> </a:t>
              </a:r>
              <a:r>
                <a:rPr lang="en-US" sz="1999" dirty="0" err="1">
                  <a:solidFill>
                    <a:srgbClr val="000000"/>
                  </a:solidFill>
                  <a:latin typeface="Muli Regular Bold"/>
                </a:rPr>
                <a:t>rentang</a:t>
              </a:r>
              <a:r>
                <a:rPr lang="en-US" sz="1999" dirty="0">
                  <a:solidFill>
                    <a:srgbClr val="000000"/>
                  </a:solidFill>
                  <a:latin typeface="Muli Regular Bold"/>
                </a:rPr>
                <a:t> </a:t>
              </a:r>
              <a:r>
                <a:rPr lang="en-US" sz="1999" dirty="0" err="1">
                  <a:solidFill>
                    <a:srgbClr val="000000"/>
                  </a:solidFill>
                  <a:latin typeface="Muli Regular Bold"/>
                </a:rPr>
                <a:t>waktu</a:t>
              </a:r>
              <a:r>
                <a:rPr lang="en-US" sz="1999" dirty="0">
                  <a:solidFill>
                    <a:srgbClr val="000000"/>
                  </a:solidFill>
                  <a:latin typeface="Muli Regular Bold"/>
                </a:rPr>
                <a:t> yang </a:t>
              </a:r>
              <a:r>
                <a:rPr lang="en-US" sz="1999" dirty="0" err="1">
                  <a:solidFill>
                    <a:srgbClr val="000000"/>
                  </a:solidFill>
                  <a:latin typeface="Muli Regular Bold"/>
                </a:rPr>
                <a:t>akan</a:t>
              </a:r>
              <a:r>
                <a:rPr lang="en-US" sz="1999" dirty="0">
                  <a:solidFill>
                    <a:srgbClr val="000000"/>
                  </a:solidFill>
                  <a:latin typeface="Muli Regular Bold"/>
                </a:rPr>
                <a:t> </a:t>
              </a:r>
              <a:r>
                <a:rPr lang="en-US" sz="1999" dirty="0" err="1">
                  <a:solidFill>
                    <a:srgbClr val="000000"/>
                  </a:solidFill>
                  <a:latin typeface="Muli Regular Bold"/>
                </a:rPr>
                <a:t>dievaluasi</a:t>
              </a:r>
              <a:r>
                <a:rPr lang="en-US" sz="1999" dirty="0">
                  <a:solidFill>
                    <a:srgbClr val="000000"/>
                  </a:solidFill>
                  <a:latin typeface="Muli Regular Bold"/>
                </a:rPr>
                <a:t>. </a:t>
              </a:r>
              <a:r>
                <a:rPr lang="en-US" sz="1999" dirty="0" err="1">
                  <a:solidFill>
                    <a:srgbClr val="000000"/>
                  </a:solidFill>
                  <a:latin typeface="Muli Regular Bold"/>
                </a:rPr>
                <a:t>Sebelumnya</a:t>
              </a:r>
              <a:r>
                <a:rPr lang="en-US" sz="1999" dirty="0">
                  <a:solidFill>
                    <a:srgbClr val="000000"/>
                  </a:solidFill>
                  <a:latin typeface="Muli Regular Bold"/>
                </a:rPr>
                <a:t>, </a:t>
              </a:r>
              <a:r>
                <a:rPr lang="en-US" sz="1999" dirty="0" err="1">
                  <a:solidFill>
                    <a:srgbClr val="000000"/>
                  </a:solidFill>
                  <a:latin typeface="Muli Regular Bold"/>
                </a:rPr>
                <a:t>rentang</a:t>
              </a:r>
              <a:r>
                <a:rPr lang="en-US" sz="1999" dirty="0">
                  <a:solidFill>
                    <a:srgbClr val="000000"/>
                  </a:solidFill>
                  <a:latin typeface="Muli Regular Bold"/>
                </a:rPr>
                <a:t> </a:t>
              </a:r>
              <a:r>
                <a:rPr lang="en-US" sz="1999" dirty="0" err="1">
                  <a:solidFill>
                    <a:srgbClr val="000000"/>
                  </a:solidFill>
                  <a:latin typeface="Muli Regular Bold"/>
                </a:rPr>
                <a:t>waktu</a:t>
              </a:r>
              <a:r>
                <a:rPr lang="en-US" sz="1999" dirty="0">
                  <a:solidFill>
                    <a:srgbClr val="000000"/>
                  </a:solidFill>
                  <a:latin typeface="Muli Regular Bold"/>
                </a:rPr>
                <a:t> yang </a:t>
              </a:r>
              <a:r>
                <a:rPr lang="en-US" sz="1999" dirty="0" err="1">
                  <a:solidFill>
                    <a:srgbClr val="000000"/>
                  </a:solidFill>
                  <a:latin typeface="Muli Regular Bold"/>
                </a:rPr>
                <a:t>dievaluasi</a:t>
              </a:r>
              <a:r>
                <a:rPr lang="en-US" sz="1999" dirty="0">
                  <a:solidFill>
                    <a:srgbClr val="000000"/>
                  </a:solidFill>
                  <a:latin typeface="Muli Regular Bold"/>
                </a:rPr>
                <a:t> </a:t>
              </a:r>
              <a:r>
                <a:rPr lang="en-US" sz="1999" dirty="0" err="1">
                  <a:solidFill>
                    <a:srgbClr val="000000"/>
                  </a:solidFill>
                  <a:latin typeface="Muli Regular Bold"/>
                </a:rPr>
                <a:t>adalah</a:t>
              </a:r>
              <a:r>
                <a:rPr lang="en-US" sz="1999" dirty="0">
                  <a:solidFill>
                    <a:srgbClr val="000000"/>
                  </a:solidFill>
                  <a:latin typeface="Muli Regular Bold"/>
                </a:rPr>
                <a:t> </a:t>
              </a:r>
              <a:r>
                <a:rPr lang="en-US" sz="1999" dirty="0" err="1">
                  <a:solidFill>
                    <a:srgbClr val="000000"/>
                  </a:solidFill>
                  <a:latin typeface="Muli Regular Bold"/>
                </a:rPr>
                <a:t>dari</a:t>
              </a:r>
              <a:r>
                <a:rPr lang="en-US" sz="1999" dirty="0">
                  <a:solidFill>
                    <a:srgbClr val="000000"/>
                  </a:solidFill>
                  <a:latin typeface="Muli Regular Bold"/>
                </a:rPr>
                <a:t> 0 </a:t>
              </a:r>
              <a:r>
                <a:rPr lang="en-US" sz="1999" dirty="0" err="1">
                  <a:solidFill>
                    <a:srgbClr val="000000"/>
                  </a:solidFill>
                  <a:latin typeface="Muli Regular Bold"/>
                </a:rPr>
                <a:t>hingga</a:t>
              </a:r>
              <a:r>
                <a:rPr lang="en-US" sz="1999" dirty="0">
                  <a:solidFill>
                    <a:srgbClr val="000000"/>
                  </a:solidFill>
                  <a:latin typeface="Muli Regular Bold"/>
                </a:rPr>
                <a:t> 50, </a:t>
              </a:r>
              <a:r>
                <a:rPr lang="en-US" sz="1999" dirty="0" err="1">
                  <a:solidFill>
                    <a:srgbClr val="000000"/>
                  </a:solidFill>
                  <a:latin typeface="Muli Regular Bold"/>
                </a:rPr>
                <a:t>sedangkan</a:t>
              </a:r>
              <a:r>
                <a:rPr lang="en-US" sz="1999" dirty="0">
                  <a:solidFill>
                    <a:srgbClr val="000000"/>
                  </a:solidFill>
                  <a:latin typeface="Muli Regular Bold"/>
                </a:rPr>
                <a:t> </a:t>
              </a:r>
              <a:r>
                <a:rPr lang="en-US" sz="1999" dirty="0" err="1">
                  <a:solidFill>
                    <a:srgbClr val="000000"/>
                  </a:solidFill>
                  <a:latin typeface="Muli Regular Bold"/>
                </a:rPr>
                <a:t>setelah</a:t>
              </a:r>
              <a:r>
                <a:rPr lang="en-US" sz="1999" dirty="0">
                  <a:solidFill>
                    <a:srgbClr val="000000"/>
                  </a:solidFill>
                  <a:latin typeface="Muli Regular Bold"/>
                </a:rPr>
                <a:t> </a:t>
              </a:r>
              <a:r>
                <a:rPr lang="en-US" sz="1999" dirty="0" err="1">
                  <a:solidFill>
                    <a:srgbClr val="000000"/>
                  </a:solidFill>
                  <a:latin typeface="Muli Regular Bold"/>
                </a:rPr>
                <a:t>perubahan</a:t>
              </a:r>
              <a:r>
                <a:rPr lang="en-US" sz="1999" dirty="0">
                  <a:solidFill>
                    <a:srgbClr val="000000"/>
                  </a:solidFill>
                  <a:latin typeface="Muli Regular Bold"/>
                </a:rPr>
                <a:t>, </a:t>
              </a:r>
              <a:r>
                <a:rPr lang="en-US" sz="1999" dirty="0" err="1">
                  <a:solidFill>
                    <a:srgbClr val="000000"/>
                  </a:solidFill>
                  <a:latin typeface="Muli Regular Bold"/>
                </a:rPr>
                <a:t>rentang</a:t>
              </a:r>
              <a:r>
                <a:rPr lang="en-US" sz="1999" dirty="0">
                  <a:solidFill>
                    <a:srgbClr val="000000"/>
                  </a:solidFill>
                  <a:latin typeface="Muli Regular Bold"/>
                </a:rPr>
                <a:t> </a:t>
              </a:r>
              <a:r>
                <a:rPr lang="en-US" sz="1999" dirty="0" err="1">
                  <a:solidFill>
                    <a:srgbClr val="000000"/>
                  </a:solidFill>
                  <a:latin typeface="Muli Regular Bold"/>
                </a:rPr>
                <a:t>waktu</a:t>
              </a:r>
              <a:r>
                <a:rPr lang="en-US" sz="1999" dirty="0">
                  <a:solidFill>
                    <a:srgbClr val="000000"/>
                  </a:solidFill>
                  <a:latin typeface="Muli Regular Bold"/>
                </a:rPr>
                <a:t> yang </a:t>
              </a:r>
              <a:r>
                <a:rPr lang="en-US" sz="1999" dirty="0" err="1">
                  <a:solidFill>
                    <a:srgbClr val="000000"/>
                  </a:solidFill>
                  <a:latin typeface="Muli Regular Bold"/>
                </a:rPr>
                <a:t>dievaluasi</a:t>
              </a:r>
              <a:r>
                <a:rPr lang="en-US" sz="1999" dirty="0">
                  <a:solidFill>
                    <a:srgbClr val="000000"/>
                  </a:solidFill>
                  <a:latin typeface="Muli Regular Bold"/>
                </a:rPr>
                <a:t> </a:t>
              </a:r>
              <a:r>
                <a:rPr lang="en-US" sz="1999" dirty="0" err="1">
                  <a:solidFill>
                    <a:srgbClr val="000000"/>
                  </a:solidFill>
                  <a:latin typeface="Muli Regular Bold"/>
                </a:rPr>
                <a:t>adalah</a:t>
              </a:r>
              <a:r>
                <a:rPr lang="en-US" sz="1999" dirty="0">
                  <a:solidFill>
                    <a:srgbClr val="000000"/>
                  </a:solidFill>
                  <a:latin typeface="Muli Regular Bold"/>
                </a:rPr>
                <a:t> </a:t>
              </a:r>
              <a:r>
                <a:rPr lang="en-US" sz="1999" dirty="0" err="1">
                  <a:solidFill>
                    <a:srgbClr val="000000"/>
                  </a:solidFill>
                  <a:latin typeface="Muli Regular Bold"/>
                </a:rPr>
                <a:t>dari</a:t>
              </a:r>
              <a:r>
                <a:rPr lang="en-US" sz="1999" dirty="0">
                  <a:solidFill>
                    <a:srgbClr val="000000"/>
                  </a:solidFill>
                  <a:latin typeface="Muli Regular Bold"/>
                </a:rPr>
                <a:t> 0 </a:t>
              </a:r>
              <a:r>
                <a:rPr lang="en-US" sz="1999" dirty="0" err="1">
                  <a:solidFill>
                    <a:srgbClr val="000000"/>
                  </a:solidFill>
                  <a:latin typeface="Muli Regular Bold"/>
                </a:rPr>
                <a:t>hingga</a:t>
              </a:r>
              <a:r>
                <a:rPr lang="en-US" sz="1999" dirty="0">
                  <a:solidFill>
                    <a:srgbClr val="000000"/>
                  </a:solidFill>
                  <a:latin typeface="Muli Regular Bold"/>
                </a:rPr>
                <a:t> 100.</a:t>
              </a:r>
            </a:p>
            <a:p>
              <a:pPr marL="431799" lvl="1" indent="-215899">
                <a:lnSpc>
                  <a:spcPts val="2799"/>
                </a:lnSpc>
                <a:buFont typeface="Arial"/>
                <a:buChar char="•"/>
              </a:pPr>
              <a:r>
                <a:rPr lang="en-US" sz="1999" dirty="0" err="1">
                  <a:solidFill>
                    <a:srgbClr val="000000"/>
                  </a:solidFill>
                  <a:latin typeface="Muli Regular Bold"/>
                </a:rPr>
                <a:t>Dampak</a:t>
              </a:r>
              <a:r>
                <a:rPr lang="en-US" sz="1999" dirty="0">
                  <a:solidFill>
                    <a:srgbClr val="000000"/>
                  </a:solidFill>
                  <a:latin typeface="Muli Regular Bold"/>
                </a:rPr>
                <a:t> </a:t>
              </a:r>
              <a:r>
                <a:rPr lang="en-US" sz="1999" dirty="0" err="1">
                  <a:solidFill>
                    <a:srgbClr val="000000"/>
                  </a:solidFill>
                  <a:latin typeface="Muli Regular Bold"/>
                </a:rPr>
                <a:t>perubahan</a:t>
              </a:r>
              <a:r>
                <a:rPr lang="en-US" sz="1999" dirty="0">
                  <a:solidFill>
                    <a:srgbClr val="000000"/>
                  </a:solidFill>
                  <a:latin typeface="Muli Regular Bold"/>
                </a:rPr>
                <a:t> </a:t>
              </a:r>
              <a:r>
                <a:rPr lang="en-US" sz="1999" dirty="0" err="1">
                  <a:solidFill>
                    <a:srgbClr val="000000"/>
                  </a:solidFill>
                  <a:latin typeface="Muli Regular Bold"/>
                </a:rPr>
                <a:t>variabel</a:t>
              </a:r>
              <a:r>
                <a:rPr lang="en-US" sz="1999" dirty="0">
                  <a:solidFill>
                    <a:srgbClr val="000000"/>
                  </a:solidFill>
                  <a:latin typeface="Muli Regular Bold"/>
                </a:rPr>
                <a:t> </a:t>
              </a:r>
              <a:r>
                <a:rPr lang="en-US" sz="1999" dirty="0" err="1">
                  <a:solidFill>
                    <a:srgbClr val="000000"/>
                  </a:solidFill>
                  <a:latin typeface="Muli Regular Bold"/>
                </a:rPr>
                <a:t>rentang</a:t>
              </a:r>
              <a:r>
                <a:rPr lang="en-US" sz="1999" dirty="0">
                  <a:solidFill>
                    <a:srgbClr val="000000"/>
                  </a:solidFill>
                  <a:latin typeface="Muli Regular Bold"/>
                </a:rPr>
                <a:t> `t` </a:t>
              </a:r>
              <a:r>
                <a:rPr lang="en-US" sz="1999" dirty="0" err="1">
                  <a:solidFill>
                    <a:srgbClr val="000000"/>
                  </a:solidFill>
                  <a:latin typeface="Muli Regular Bold"/>
                </a:rPr>
                <a:t>terlihat</a:t>
              </a:r>
              <a:r>
                <a:rPr lang="en-US" sz="1999" dirty="0">
                  <a:solidFill>
                    <a:srgbClr val="000000"/>
                  </a:solidFill>
                  <a:latin typeface="Muli Regular Bold"/>
                </a:rPr>
                <a:t> pada </a:t>
              </a:r>
              <a:r>
                <a:rPr lang="en-US" sz="1999" dirty="0" err="1">
                  <a:solidFill>
                    <a:srgbClr val="000000"/>
                  </a:solidFill>
                  <a:latin typeface="Muli Regular Bold"/>
                </a:rPr>
                <a:t>grafik</a:t>
              </a:r>
              <a:r>
                <a:rPr lang="en-US" sz="1999" dirty="0">
                  <a:solidFill>
                    <a:srgbClr val="000000"/>
                  </a:solidFill>
                  <a:latin typeface="Muli Regular Bold"/>
                </a:rPr>
                <a:t> yang </a:t>
              </a:r>
              <a:r>
                <a:rPr lang="en-US" sz="1999" dirty="0" err="1">
                  <a:solidFill>
                    <a:srgbClr val="000000"/>
                  </a:solidFill>
                  <a:latin typeface="Muli Regular Bold"/>
                </a:rPr>
                <a:t>dihasilkan</a:t>
              </a:r>
              <a:r>
                <a:rPr lang="en-US" sz="1999" dirty="0">
                  <a:solidFill>
                    <a:srgbClr val="000000"/>
                  </a:solidFill>
                  <a:latin typeface="Muli Regular Bold"/>
                </a:rPr>
                <a:t>. </a:t>
              </a:r>
              <a:r>
                <a:rPr lang="en-US" sz="1999" dirty="0" err="1">
                  <a:solidFill>
                    <a:srgbClr val="000000"/>
                  </a:solidFill>
                  <a:latin typeface="Muli Regular Bold"/>
                </a:rPr>
                <a:t>Grafik</a:t>
              </a:r>
              <a:r>
                <a:rPr lang="en-US" sz="1999" dirty="0">
                  <a:solidFill>
                    <a:srgbClr val="000000"/>
                  </a:solidFill>
                  <a:latin typeface="Muli Regular Bold"/>
                </a:rPr>
                <a:t> </a:t>
              </a:r>
              <a:r>
                <a:rPr lang="en-US" sz="1999" dirty="0" err="1">
                  <a:solidFill>
                    <a:srgbClr val="000000"/>
                  </a:solidFill>
                  <a:latin typeface="Muli Regular Bold"/>
                </a:rPr>
                <a:t>menunjukkan</a:t>
              </a:r>
              <a:r>
                <a:rPr lang="en-US" sz="1999" dirty="0">
                  <a:solidFill>
                    <a:srgbClr val="000000"/>
                  </a:solidFill>
                  <a:latin typeface="Muli Regular Bold"/>
                </a:rPr>
                <a:t> </a:t>
              </a:r>
              <a:r>
                <a:rPr lang="en-US" sz="1999" dirty="0" err="1">
                  <a:solidFill>
                    <a:srgbClr val="000000"/>
                  </a:solidFill>
                  <a:latin typeface="Muli Regular Bold"/>
                </a:rPr>
                <a:t>perubahan</a:t>
              </a:r>
              <a:r>
                <a:rPr lang="en-US" sz="1999" dirty="0">
                  <a:solidFill>
                    <a:srgbClr val="000000"/>
                  </a:solidFill>
                  <a:latin typeface="Muli Regular Bold"/>
                </a:rPr>
                <a:t> </a:t>
              </a:r>
              <a:r>
                <a:rPr lang="en-US" sz="1999" dirty="0" err="1">
                  <a:solidFill>
                    <a:srgbClr val="000000"/>
                  </a:solidFill>
                  <a:latin typeface="Muli Regular Bold"/>
                </a:rPr>
                <a:t>konsentrasi</a:t>
              </a:r>
              <a:r>
                <a:rPr lang="en-US" sz="1999" dirty="0">
                  <a:solidFill>
                    <a:srgbClr val="000000"/>
                  </a:solidFill>
                  <a:latin typeface="Muli Regular Bold"/>
                </a:rPr>
                <a:t> </a:t>
              </a:r>
              <a:r>
                <a:rPr lang="en-US" sz="1999" dirty="0" err="1">
                  <a:solidFill>
                    <a:srgbClr val="000000"/>
                  </a:solidFill>
                  <a:latin typeface="Muli Regular Bold"/>
                </a:rPr>
                <a:t>zat</a:t>
              </a:r>
              <a:r>
                <a:rPr lang="en-US" sz="1999" dirty="0">
                  <a:solidFill>
                    <a:srgbClr val="000000"/>
                  </a:solidFill>
                  <a:latin typeface="Muli Regular Bold"/>
                </a:rPr>
                <a:t> </a:t>
              </a:r>
              <a:r>
                <a:rPr lang="en-US" sz="1999" dirty="0" err="1">
                  <a:solidFill>
                    <a:srgbClr val="000000"/>
                  </a:solidFill>
                  <a:latin typeface="Muli Regular Bold"/>
                </a:rPr>
                <a:t>kimia</a:t>
              </a:r>
              <a:r>
                <a:rPr lang="en-US" sz="1999" dirty="0">
                  <a:solidFill>
                    <a:srgbClr val="000000"/>
                  </a:solidFill>
                  <a:latin typeface="Muli Regular Bold"/>
                </a:rPr>
                <a:t> </a:t>
              </a:r>
              <a:r>
                <a:rPr lang="en-US" sz="1999" dirty="0" err="1">
                  <a:solidFill>
                    <a:srgbClr val="000000"/>
                  </a:solidFill>
                  <a:latin typeface="Muli Regular Bold"/>
                </a:rPr>
                <a:t>hingga</a:t>
              </a:r>
              <a:r>
                <a:rPr lang="en-US" sz="1999" dirty="0">
                  <a:solidFill>
                    <a:srgbClr val="000000"/>
                  </a:solidFill>
                  <a:latin typeface="Muli Regular Bold"/>
                </a:rPr>
                <a:t> </a:t>
              </a:r>
              <a:r>
                <a:rPr lang="en-US" sz="1999" dirty="0" err="1">
                  <a:solidFill>
                    <a:srgbClr val="000000"/>
                  </a:solidFill>
                  <a:latin typeface="Muli Regular Bold"/>
                </a:rPr>
                <a:t>waktu</a:t>
              </a:r>
              <a:r>
                <a:rPr lang="en-US" sz="1999" dirty="0">
                  <a:solidFill>
                    <a:srgbClr val="000000"/>
                  </a:solidFill>
                  <a:latin typeface="Muli Regular Bold"/>
                </a:rPr>
                <a:t> 100. </a:t>
              </a:r>
              <a:r>
                <a:rPr lang="en-US" sz="1999" dirty="0" err="1">
                  <a:solidFill>
                    <a:srgbClr val="000000"/>
                  </a:solidFill>
                  <a:latin typeface="Muli Regular Bold"/>
                </a:rPr>
                <a:t>Dengan</a:t>
              </a:r>
              <a:r>
                <a:rPr lang="en-US" sz="1999" dirty="0">
                  <a:solidFill>
                    <a:srgbClr val="000000"/>
                  </a:solidFill>
                  <a:latin typeface="Muli Regular Bold"/>
                </a:rPr>
                <a:t> </a:t>
              </a:r>
              <a:r>
                <a:rPr lang="en-US" sz="1999" dirty="0" err="1">
                  <a:solidFill>
                    <a:srgbClr val="000000"/>
                  </a:solidFill>
                  <a:latin typeface="Muli Regular Bold"/>
                </a:rPr>
                <a:t>rentang</a:t>
              </a:r>
              <a:r>
                <a:rPr lang="en-US" sz="1999" dirty="0">
                  <a:solidFill>
                    <a:srgbClr val="000000"/>
                  </a:solidFill>
                  <a:latin typeface="Muli Regular Bold"/>
                </a:rPr>
                <a:t> </a:t>
              </a:r>
              <a:r>
                <a:rPr lang="en-US" sz="1999" dirty="0" err="1">
                  <a:solidFill>
                    <a:srgbClr val="000000"/>
                  </a:solidFill>
                  <a:latin typeface="Muli Regular Bold"/>
                </a:rPr>
                <a:t>waktu</a:t>
              </a:r>
              <a:r>
                <a:rPr lang="en-US" sz="1999" dirty="0">
                  <a:solidFill>
                    <a:srgbClr val="000000"/>
                  </a:solidFill>
                  <a:latin typeface="Muli Regular Bold"/>
                </a:rPr>
                <a:t> yang </a:t>
              </a:r>
              <a:r>
                <a:rPr lang="en-US" sz="1999" dirty="0" err="1">
                  <a:solidFill>
                    <a:srgbClr val="000000"/>
                  </a:solidFill>
                  <a:latin typeface="Muli Regular Bold"/>
                </a:rPr>
                <a:t>lebih</a:t>
              </a:r>
              <a:r>
                <a:rPr lang="en-US" sz="1999" dirty="0">
                  <a:solidFill>
                    <a:srgbClr val="000000"/>
                  </a:solidFill>
                  <a:latin typeface="Muli Regular Bold"/>
                </a:rPr>
                <a:t> </a:t>
              </a:r>
              <a:r>
                <a:rPr lang="en-US" sz="1999" dirty="0" err="1">
                  <a:solidFill>
                    <a:srgbClr val="000000"/>
                  </a:solidFill>
                  <a:latin typeface="Muli Regular Bold"/>
                </a:rPr>
                <a:t>panjang</a:t>
              </a:r>
              <a:r>
                <a:rPr lang="en-US" sz="1999" dirty="0">
                  <a:solidFill>
                    <a:srgbClr val="000000"/>
                  </a:solidFill>
                  <a:latin typeface="Muli Regular Bold"/>
                </a:rPr>
                <a:t>, </a:t>
              </a:r>
              <a:r>
                <a:rPr lang="en-US" sz="1999" dirty="0" err="1">
                  <a:solidFill>
                    <a:srgbClr val="000000"/>
                  </a:solidFill>
                  <a:latin typeface="Muli Regular Bold"/>
                </a:rPr>
                <a:t>perubahan</a:t>
              </a:r>
              <a:r>
                <a:rPr lang="en-US" sz="1999" dirty="0">
                  <a:solidFill>
                    <a:srgbClr val="000000"/>
                  </a:solidFill>
                  <a:latin typeface="Muli Regular Bold"/>
                </a:rPr>
                <a:t> </a:t>
              </a:r>
              <a:r>
                <a:rPr lang="en-US" sz="1999" dirty="0" err="1">
                  <a:solidFill>
                    <a:srgbClr val="000000"/>
                  </a:solidFill>
                  <a:latin typeface="Muli Regular Bold"/>
                </a:rPr>
                <a:t>konsentrasi</a:t>
              </a:r>
              <a:r>
                <a:rPr lang="en-US" sz="1999" dirty="0">
                  <a:solidFill>
                    <a:srgbClr val="000000"/>
                  </a:solidFill>
                  <a:latin typeface="Muli Regular Bold"/>
                </a:rPr>
                <a:t> </a:t>
              </a:r>
              <a:r>
                <a:rPr lang="en-US" sz="1999" dirty="0" err="1">
                  <a:solidFill>
                    <a:srgbClr val="000000"/>
                  </a:solidFill>
                  <a:latin typeface="Muli Regular Bold"/>
                </a:rPr>
                <a:t>akan</a:t>
              </a:r>
              <a:r>
                <a:rPr lang="en-US" sz="1999" dirty="0">
                  <a:solidFill>
                    <a:srgbClr val="000000"/>
                  </a:solidFill>
                  <a:latin typeface="Muli Regular Bold"/>
                </a:rPr>
                <a:t> </a:t>
              </a:r>
              <a:r>
                <a:rPr lang="en-US" sz="1999" dirty="0" err="1">
                  <a:solidFill>
                    <a:srgbClr val="000000"/>
                  </a:solidFill>
                  <a:latin typeface="Muli Regular Bold"/>
                </a:rPr>
                <a:t>terlihat</a:t>
              </a:r>
              <a:r>
                <a:rPr lang="en-US" sz="1999" dirty="0">
                  <a:solidFill>
                    <a:srgbClr val="000000"/>
                  </a:solidFill>
                  <a:latin typeface="Muli Regular Bold"/>
                </a:rPr>
                <a:t> </a:t>
              </a:r>
              <a:r>
                <a:rPr lang="en-US" sz="1999" dirty="0" err="1">
                  <a:solidFill>
                    <a:srgbClr val="000000"/>
                  </a:solidFill>
                  <a:latin typeface="Muli Regular Bold"/>
                </a:rPr>
                <a:t>lebih</a:t>
              </a:r>
              <a:r>
                <a:rPr lang="en-US" sz="1999" dirty="0">
                  <a:solidFill>
                    <a:srgbClr val="000000"/>
                  </a:solidFill>
                  <a:latin typeface="Muli Regular Bold"/>
                </a:rPr>
                <a:t> </a:t>
              </a:r>
              <a:r>
                <a:rPr lang="en-US" sz="1999" dirty="0" err="1">
                  <a:solidFill>
                    <a:srgbClr val="000000"/>
                  </a:solidFill>
                  <a:latin typeface="Muli Regular Bold"/>
                </a:rPr>
                <a:t>jelas</a:t>
              </a:r>
              <a:r>
                <a:rPr lang="en-US" sz="1999" dirty="0">
                  <a:solidFill>
                    <a:srgbClr val="000000"/>
                  </a:solidFill>
                  <a:latin typeface="Muli Regular Bold"/>
                </a:rPr>
                <a:t>. </a:t>
              </a:r>
            </a:p>
          </p:txBody>
        </p:sp>
      </p:grpSp>
      <p:grpSp>
        <p:nvGrpSpPr>
          <p:cNvPr id="6" name="Group 6"/>
          <p:cNvGrpSpPr/>
          <p:nvPr/>
        </p:nvGrpSpPr>
        <p:grpSpPr>
          <a:xfrm>
            <a:off x="11207318" y="581034"/>
            <a:ext cx="5750246" cy="3127611"/>
            <a:chOff x="0" y="0"/>
            <a:chExt cx="1594509" cy="867268"/>
          </a:xfrm>
        </p:grpSpPr>
        <p:sp>
          <p:nvSpPr>
            <p:cNvPr id="7" name="Freeform 7"/>
            <p:cNvSpPr/>
            <p:nvPr/>
          </p:nvSpPr>
          <p:spPr>
            <a:xfrm>
              <a:off x="0" y="0"/>
              <a:ext cx="1594509" cy="867268"/>
            </a:xfrm>
            <a:custGeom>
              <a:avLst/>
              <a:gdLst/>
              <a:ahLst/>
              <a:cxnLst/>
              <a:rect l="l" t="t" r="r" b="b"/>
              <a:pathLst>
                <a:path w="1594509" h="867268">
                  <a:moveTo>
                    <a:pt x="0" y="0"/>
                  </a:moveTo>
                  <a:lnTo>
                    <a:pt x="1594509" y="0"/>
                  </a:lnTo>
                  <a:lnTo>
                    <a:pt x="1594509" y="867268"/>
                  </a:lnTo>
                  <a:lnTo>
                    <a:pt x="0" y="867268"/>
                  </a:lnTo>
                  <a:close/>
                </a:path>
              </a:pathLst>
            </a:custGeom>
            <a:solidFill>
              <a:srgbClr val="BC7ECF"/>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9" name="Freeform 9"/>
          <p:cNvSpPr/>
          <p:nvPr/>
        </p:nvSpPr>
        <p:spPr>
          <a:xfrm>
            <a:off x="11279423" y="672277"/>
            <a:ext cx="5584307" cy="1393022"/>
          </a:xfrm>
          <a:custGeom>
            <a:avLst/>
            <a:gdLst/>
            <a:ahLst/>
            <a:cxnLst/>
            <a:rect l="l" t="t" r="r" b="b"/>
            <a:pathLst>
              <a:path w="5584307" h="1393022">
                <a:moveTo>
                  <a:pt x="0" y="0"/>
                </a:moveTo>
                <a:lnTo>
                  <a:pt x="5584307" y="0"/>
                </a:lnTo>
                <a:lnTo>
                  <a:pt x="5584307" y="1393022"/>
                </a:lnTo>
                <a:lnTo>
                  <a:pt x="0" y="1393022"/>
                </a:lnTo>
                <a:lnTo>
                  <a:pt x="0" y="0"/>
                </a:lnTo>
                <a:close/>
              </a:path>
            </a:pathLst>
          </a:custGeom>
          <a:blipFill>
            <a:blip r:embed="rId4"/>
            <a:stretch>
              <a:fillRect/>
            </a:stretch>
          </a:blipFill>
        </p:spPr>
      </p:sp>
      <p:sp>
        <p:nvSpPr>
          <p:cNvPr id="10" name="Freeform 10"/>
          <p:cNvSpPr/>
          <p:nvPr/>
        </p:nvSpPr>
        <p:spPr>
          <a:xfrm>
            <a:off x="11279423" y="2190143"/>
            <a:ext cx="5584307" cy="1399041"/>
          </a:xfrm>
          <a:custGeom>
            <a:avLst/>
            <a:gdLst/>
            <a:ahLst/>
            <a:cxnLst/>
            <a:rect l="l" t="t" r="r" b="b"/>
            <a:pathLst>
              <a:path w="5584307" h="1399041">
                <a:moveTo>
                  <a:pt x="0" y="0"/>
                </a:moveTo>
                <a:lnTo>
                  <a:pt x="5584307" y="0"/>
                </a:lnTo>
                <a:lnTo>
                  <a:pt x="5584307" y="1399040"/>
                </a:lnTo>
                <a:lnTo>
                  <a:pt x="0" y="1399040"/>
                </a:lnTo>
                <a:lnTo>
                  <a:pt x="0" y="0"/>
                </a:lnTo>
                <a:close/>
              </a:path>
            </a:pathLst>
          </a:custGeom>
          <a:blipFill>
            <a:blip r:embed="rId5"/>
            <a:stretch>
              <a:fillRect/>
            </a:stretch>
          </a:blipFill>
        </p:spPr>
      </p:sp>
      <p:grpSp>
        <p:nvGrpSpPr>
          <p:cNvPr id="11" name="Group 11"/>
          <p:cNvGrpSpPr/>
          <p:nvPr/>
        </p:nvGrpSpPr>
        <p:grpSpPr>
          <a:xfrm>
            <a:off x="10073994" y="4080521"/>
            <a:ext cx="3851940" cy="3121483"/>
            <a:chOff x="0" y="0"/>
            <a:chExt cx="904429" cy="732919"/>
          </a:xfrm>
        </p:grpSpPr>
        <p:sp>
          <p:nvSpPr>
            <p:cNvPr id="12" name="Freeform 12"/>
            <p:cNvSpPr/>
            <p:nvPr/>
          </p:nvSpPr>
          <p:spPr>
            <a:xfrm>
              <a:off x="0" y="0"/>
              <a:ext cx="904429" cy="732919"/>
            </a:xfrm>
            <a:custGeom>
              <a:avLst/>
              <a:gdLst/>
              <a:ahLst/>
              <a:cxnLst/>
              <a:rect l="l" t="t" r="r" b="b"/>
              <a:pathLst>
                <a:path w="904429" h="732919">
                  <a:moveTo>
                    <a:pt x="0" y="0"/>
                  </a:moveTo>
                  <a:lnTo>
                    <a:pt x="904429" y="0"/>
                  </a:lnTo>
                  <a:lnTo>
                    <a:pt x="904429" y="732919"/>
                  </a:lnTo>
                  <a:lnTo>
                    <a:pt x="0" y="732919"/>
                  </a:lnTo>
                  <a:close/>
                </a:path>
              </a:pathLst>
            </a:custGeom>
            <a:gradFill rotWithShape="1">
              <a:gsLst>
                <a:gs pos="0">
                  <a:srgbClr val="C2AFAF">
                    <a:alpha val="100000"/>
                  </a:srgbClr>
                </a:gs>
                <a:gs pos="100000">
                  <a:srgbClr val="8A7BBD">
                    <a:alpha val="100000"/>
                  </a:srgbClr>
                </a:gs>
              </a:gsLst>
              <a:lin ang="2100000"/>
            </a:gradFill>
          </p:spPr>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14" name="Freeform 14"/>
          <p:cNvSpPr/>
          <p:nvPr/>
        </p:nvSpPr>
        <p:spPr>
          <a:xfrm>
            <a:off x="10139563" y="4160561"/>
            <a:ext cx="3704285" cy="2946590"/>
          </a:xfrm>
          <a:custGeom>
            <a:avLst/>
            <a:gdLst/>
            <a:ahLst/>
            <a:cxnLst/>
            <a:rect l="l" t="t" r="r" b="b"/>
            <a:pathLst>
              <a:path w="3704285" h="2946590">
                <a:moveTo>
                  <a:pt x="0" y="0"/>
                </a:moveTo>
                <a:lnTo>
                  <a:pt x="3704284" y="0"/>
                </a:lnTo>
                <a:lnTo>
                  <a:pt x="3704284" y="2946591"/>
                </a:lnTo>
                <a:lnTo>
                  <a:pt x="0" y="2946591"/>
                </a:lnTo>
                <a:lnTo>
                  <a:pt x="0" y="0"/>
                </a:lnTo>
                <a:close/>
              </a:path>
            </a:pathLst>
          </a:custGeom>
          <a:blipFill>
            <a:blip r:embed="rId6"/>
            <a:stretch>
              <a:fillRect/>
            </a:stretch>
          </a:blipFill>
        </p:spPr>
      </p:sp>
      <p:grpSp>
        <p:nvGrpSpPr>
          <p:cNvPr id="15" name="Group 15"/>
          <p:cNvGrpSpPr/>
          <p:nvPr/>
        </p:nvGrpSpPr>
        <p:grpSpPr>
          <a:xfrm>
            <a:off x="12793993" y="6364869"/>
            <a:ext cx="4570307" cy="3396413"/>
            <a:chOff x="0" y="0"/>
            <a:chExt cx="1073101" cy="797472"/>
          </a:xfrm>
        </p:grpSpPr>
        <p:sp>
          <p:nvSpPr>
            <p:cNvPr id="16" name="Freeform 16"/>
            <p:cNvSpPr/>
            <p:nvPr/>
          </p:nvSpPr>
          <p:spPr>
            <a:xfrm>
              <a:off x="0" y="0"/>
              <a:ext cx="1073101" cy="797472"/>
            </a:xfrm>
            <a:custGeom>
              <a:avLst/>
              <a:gdLst/>
              <a:ahLst/>
              <a:cxnLst/>
              <a:rect l="l" t="t" r="r" b="b"/>
              <a:pathLst>
                <a:path w="1073101" h="797472">
                  <a:moveTo>
                    <a:pt x="0" y="0"/>
                  </a:moveTo>
                  <a:lnTo>
                    <a:pt x="1073101" y="0"/>
                  </a:lnTo>
                  <a:lnTo>
                    <a:pt x="1073101" y="797472"/>
                  </a:lnTo>
                  <a:lnTo>
                    <a:pt x="0" y="797472"/>
                  </a:lnTo>
                  <a:close/>
                </a:path>
              </a:pathLst>
            </a:custGeom>
            <a:gradFill rotWithShape="1">
              <a:gsLst>
                <a:gs pos="0">
                  <a:srgbClr val="BC7ECF">
                    <a:alpha val="100000"/>
                  </a:srgbClr>
                </a:gs>
                <a:gs pos="100000">
                  <a:srgbClr val="B6678E">
                    <a:alpha val="100000"/>
                  </a:srgbClr>
                </a:gs>
              </a:gsLst>
              <a:lin ang="5400000"/>
            </a:gradFill>
          </p:spPr>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18" name="Freeform 18"/>
          <p:cNvSpPr/>
          <p:nvPr/>
        </p:nvSpPr>
        <p:spPr>
          <a:xfrm>
            <a:off x="12873812" y="6435819"/>
            <a:ext cx="4385488" cy="3234031"/>
          </a:xfrm>
          <a:custGeom>
            <a:avLst/>
            <a:gdLst/>
            <a:ahLst/>
            <a:cxnLst/>
            <a:rect l="l" t="t" r="r" b="b"/>
            <a:pathLst>
              <a:path w="4385488" h="3234031">
                <a:moveTo>
                  <a:pt x="0" y="0"/>
                </a:moveTo>
                <a:lnTo>
                  <a:pt x="4385488" y="0"/>
                </a:lnTo>
                <a:lnTo>
                  <a:pt x="4385488" y="3234031"/>
                </a:lnTo>
                <a:lnTo>
                  <a:pt x="0" y="3234031"/>
                </a:lnTo>
                <a:lnTo>
                  <a:pt x="0" y="0"/>
                </a:lnTo>
                <a:close/>
              </a:path>
            </a:pathLst>
          </a:custGeom>
          <a:blipFill>
            <a:blip r:embed="rId7"/>
            <a:stretch>
              <a:fillRect/>
            </a:stretch>
          </a:blipFill>
        </p:spPr>
      </p:sp>
      <p:grpSp>
        <p:nvGrpSpPr>
          <p:cNvPr id="19" name="Group 19"/>
          <p:cNvGrpSpPr/>
          <p:nvPr/>
        </p:nvGrpSpPr>
        <p:grpSpPr>
          <a:xfrm>
            <a:off x="3344680" y="488696"/>
            <a:ext cx="7524417" cy="1701447"/>
            <a:chOff x="0" y="0"/>
            <a:chExt cx="10032556" cy="2268596"/>
          </a:xfrm>
        </p:grpSpPr>
        <p:sp>
          <p:nvSpPr>
            <p:cNvPr id="20" name="TextBox 20"/>
            <p:cNvSpPr txBox="1"/>
            <p:nvPr/>
          </p:nvSpPr>
          <p:spPr>
            <a:xfrm>
              <a:off x="0" y="0"/>
              <a:ext cx="10032556" cy="1625600"/>
            </a:xfrm>
            <a:prstGeom prst="rect">
              <a:avLst/>
            </a:prstGeom>
          </p:spPr>
          <p:txBody>
            <a:bodyPr lIns="0" tIns="0" rIns="0" bIns="0" rtlCol="0" anchor="t">
              <a:spAutoFit/>
            </a:bodyPr>
            <a:lstStyle/>
            <a:p>
              <a:pPr>
                <a:lnSpc>
                  <a:spcPts val="9600"/>
                </a:lnSpc>
              </a:pPr>
              <a:r>
                <a:rPr lang="en-US" sz="8000">
                  <a:solidFill>
                    <a:srgbClr val="000000"/>
                  </a:solidFill>
                  <a:latin typeface="Playfair Display Bold"/>
                </a:rPr>
                <a:t>Pembahasan</a:t>
              </a:r>
            </a:p>
          </p:txBody>
        </p:sp>
        <p:sp>
          <p:nvSpPr>
            <p:cNvPr id="21" name="TextBox 21"/>
            <p:cNvSpPr txBox="1"/>
            <p:nvPr/>
          </p:nvSpPr>
          <p:spPr>
            <a:xfrm>
              <a:off x="0" y="1706621"/>
              <a:ext cx="10032556" cy="561975"/>
            </a:xfrm>
            <a:prstGeom prst="rect">
              <a:avLst/>
            </a:prstGeom>
          </p:spPr>
          <p:txBody>
            <a:bodyPr lIns="0" tIns="0" rIns="0" bIns="0" rtlCol="0" anchor="t">
              <a:spAutoFit/>
            </a:bodyPr>
            <a:lstStyle/>
            <a:p>
              <a:pPr marL="0" lvl="0" indent="0">
                <a:lnSpc>
                  <a:spcPts val="3749"/>
                </a:lnSpc>
                <a:spcBef>
                  <a:spcPct val="0"/>
                </a:spcBef>
              </a:pPr>
              <a:r>
                <a:rPr lang="en-US" sz="2499">
                  <a:solidFill>
                    <a:srgbClr val="000000"/>
                  </a:solidFill>
                  <a:latin typeface="Muli Regular"/>
                </a:rPr>
                <a:t>Sisi Perubahan Variabel Rentang T</a:t>
              </a:r>
            </a:p>
          </p:txBody>
        </p:sp>
      </p:grpSp>
      <p:sp>
        <p:nvSpPr>
          <p:cNvPr id="22" name="Freeform 22"/>
          <p:cNvSpPr/>
          <p:nvPr/>
        </p:nvSpPr>
        <p:spPr>
          <a:xfrm rot="5400000">
            <a:off x="14643372" y="4032311"/>
            <a:ext cx="2218337" cy="2222378"/>
          </a:xfrm>
          <a:custGeom>
            <a:avLst/>
            <a:gdLst/>
            <a:ahLst/>
            <a:cxnLst/>
            <a:rect l="l" t="t" r="r" b="b"/>
            <a:pathLst>
              <a:path w="2218337" h="2222378">
                <a:moveTo>
                  <a:pt x="0" y="0"/>
                </a:moveTo>
                <a:lnTo>
                  <a:pt x="2218337" y="0"/>
                </a:lnTo>
                <a:lnTo>
                  <a:pt x="2218337" y="2222378"/>
                </a:lnTo>
                <a:lnTo>
                  <a:pt x="0" y="22223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5400000">
            <a:off x="16255131" y="4032311"/>
            <a:ext cx="2218337" cy="2222378"/>
          </a:xfrm>
          <a:custGeom>
            <a:avLst/>
            <a:gdLst/>
            <a:ahLst/>
            <a:cxnLst/>
            <a:rect l="l" t="t" r="r" b="b"/>
            <a:pathLst>
              <a:path w="2218337" h="2222378">
                <a:moveTo>
                  <a:pt x="0" y="0"/>
                </a:moveTo>
                <a:lnTo>
                  <a:pt x="2218337" y="0"/>
                </a:lnTo>
                <a:lnTo>
                  <a:pt x="2218337" y="2222378"/>
                </a:lnTo>
                <a:lnTo>
                  <a:pt x="0" y="22223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a:off x="10170330" y="7573479"/>
            <a:ext cx="2218337" cy="2222378"/>
          </a:xfrm>
          <a:custGeom>
            <a:avLst/>
            <a:gdLst/>
            <a:ahLst/>
            <a:cxnLst/>
            <a:rect l="l" t="t" r="r" b="b"/>
            <a:pathLst>
              <a:path w="2218337" h="2222378">
                <a:moveTo>
                  <a:pt x="0" y="0"/>
                </a:moveTo>
                <a:lnTo>
                  <a:pt x="2218338" y="0"/>
                </a:lnTo>
                <a:lnTo>
                  <a:pt x="2218338" y="2222378"/>
                </a:lnTo>
                <a:lnTo>
                  <a:pt x="0" y="22223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25181"/>
            <a:ext cx="10835455" cy="1371600"/>
          </a:xfrm>
          <a:prstGeom prst="rect">
            <a:avLst/>
          </a:prstGeom>
        </p:spPr>
        <p:txBody>
          <a:bodyPr lIns="0" tIns="0" rIns="0" bIns="0" rtlCol="0" anchor="t">
            <a:spAutoFit/>
          </a:bodyPr>
          <a:lstStyle/>
          <a:p>
            <a:pPr>
              <a:lnSpc>
                <a:spcPts val="10800"/>
              </a:lnSpc>
            </a:pPr>
            <a:r>
              <a:rPr lang="en-US" sz="9000">
                <a:solidFill>
                  <a:srgbClr val="000000"/>
                </a:solidFill>
                <a:latin typeface="Playfair Display Bold"/>
              </a:rPr>
              <a:t>Penutup</a:t>
            </a:r>
          </a:p>
        </p:txBody>
      </p:sp>
      <p:grpSp>
        <p:nvGrpSpPr>
          <p:cNvPr id="3" name="Group 3"/>
          <p:cNvGrpSpPr/>
          <p:nvPr/>
        </p:nvGrpSpPr>
        <p:grpSpPr>
          <a:xfrm>
            <a:off x="4603645" y="2676758"/>
            <a:ext cx="12655655" cy="5208654"/>
            <a:chOff x="0" y="0"/>
            <a:chExt cx="9547608" cy="3929483"/>
          </a:xfrm>
        </p:grpSpPr>
        <p:sp>
          <p:nvSpPr>
            <p:cNvPr id="4" name="Freeform 4"/>
            <p:cNvSpPr/>
            <p:nvPr/>
          </p:nvSpPr>
          <p:spPr>
            <a:xfrm>
              <a:off x="0" y="0"/>
              <a:ext cx="9547609" cy="3929483"/>
            </a:xfrm>
            <a:custGeom>
              <a:avLst/>
              <a:gdLst/>
              <a:ahLst/>
              <a:cxnLst/>
              <a:rect l="l" t="t" r="r" b="b"/>
              <a:pathLst>
                <a:path w="9547609" h="3929483">
                  <a:moveTo>
                    <a:pt x="0" y="0"/>
                  </a:moveTo>
                  <a:lnTo>
                    <a:pt x="9547609" y="0"/>
                  </a:lnTo>
                  <a:lnTo>
                    <a:pt x="9547609" y="3929483"/>
                  </a:lnTo>
                  <a:lnTo>
                    <a:pt x="0" y="3929483"/>
                  </a:lnTo>
                  <a:close/>
                </a:path>
              </a:pathLst>
            </a:custGeom>
            <a:solidFill>
              <a:srgbClr val="FFFFFF"/>
            </a:solidFill>
            <a:ln w="38100">
              <a:solidFill>
                <a:srgbClr val="FF68D4"/>
              </a:solidFill>
            </a:ln>
          </p:spPr>
        </p:sp>
        <p:sp>
          <p:nvSpPr>
            <p:cNvPr id="5" name="TextBox 5"/>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6" name="Group 6"/>
          <p:cNvGrpSpPr>
            <a:grpSpLocks noChangeAspect="1"/>
          </p:cNvGrpSpPr>
          <p:nvPr/>
        </p:nvGrpSpPr>
        <p:grpSpPr>
          <a:xfrm>
            <a:off x="8910381" y="1355983"/>
            <a:ext cx="840801" cy="840798"/>
            <a:chOff x="0" y="0"/>
            <a:chExt cx="6350000" cy="6349975"/>
          </a:xfrm>
        </p:grpSpPr>
        <p:sp>
          <p:nvSpPr>
            <p:cNvPr id="7" name="Freeform 7"/>
            <p:cNvSpPr/>
            <p:nvPr/>
          </p:nvSpPr>
          <p:spPr>
            <a:xfrm rot="670310">
              <a:off x="-279575" y="-279580"/>
              <a:ext cx="6909148" cy="6909135"/>
            </a:xfrm>
            <a:custGeom>
              <a:avLst/>
              <a:gdLst/>
              <a:ahLst/>
              <a:cxnLst/>
              <a:rect l="l" t="t" r="r" b="b"/>
              <a:pathLst>
                <a:path w="6909148" h="6909135">
                  <a:moveTo>
                    <a:pt x="6569418" y="2839441"/>
                  </a:moveTo>
                  <a:cubicBezTo>
                    <a:pt x="6909148" y="4559641"/>
                    <a:pt x="5789985" y="6229650"/>
                    <a:pt x="4069736" y="6569390"/>
                  </a:cubicBezTo>
                  <a:cubicBezTo>
                    <a:pt x="2349462" y="6909135"/>
                    <a:pt x="679477" y="5789967"/>
                    <a:pt x="339747" y="4069768"/>
                  </a:cubicBezTo>
                  <a:cubicBezTo>
                    <a:pt x="0" y="2349482"/>
                    <a:pt x="1119141" y="679489"/>
                    <a:pt x="2839414" y="339744"/>
                  </a:cubicBezTo>
                  <a:cubicBezTo>
                    <a:pt x="4559688" y="0"/>
                    <a:pt x="6229670" y="1119155"/>
                    <a:pt x="6569418" y="2839441"/>
                  </a:cubicBezTo>
                  <a:close/>
                </a:path>
              </a:pathLst>
            </a:custGeom>
            <a:blipFill>
              <a:blip r:embed="rId2"/>
              <a:stretch>
                <a:fillRect l="-8729" t="-8729" r="-8728" b="-8729"/>
              </a:stretch>
            </a:blipFill>
          </p:spPr>
        </p:sp>
      </p:grpSp>
      <p:grpSp>
        <p:nvGrpSpPr>
          <p:cNvPr id="8" name="Group 8"/>
          <p:cNvGrpSpPr>
            <a:grpSpLocks noChangeAspect="1"/>
          </p:cNvGrpSpPr>
          <p:nvPr/>
        </p:nvGrpSpPr>
        <p:grpSpPr>
          <a:xfrm>
            <a:off x="7888605" y="1355983"/>
            <a:ext cx="840801" cy="84079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62633" t="-58371" b="-58371"/>
              </a:stretch>
            </a:blipFill>
          </p:spPr>
        </p:sp>
      </p:grpSp>
      <p:grpSp>
        <p:nvGrpSpPr>
          <p:cNvPr id="10" name="Group 10"/>
          <p:cNvGrpSpPr>
            <a:grpSpLocks noChangeAspect="1"/>
          </p:cNvGrpSpPr>
          <p:nvPr/>
        </p:nvGrpSpPr>
        <p:grpSpPr>
          <a:xfrm>
            <a:off x="6866828" y="1355983"/>
            <a:ext cx="840801" cy="840798"/>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5439" b="-27894"/>
              </a:stretch>
            </a:blipFill>
          </p:spPr>
        </p:sp>
      </p:grpSp>
      <p:grpSp>
        <p:nvGrpSpPr>
          <p:cNvPr id="12" name="Group 12"/>
          <p:cNvGrpSpPr/>
          <p:nvPr/>
        </p:nvGrpSpPr>
        <p:grpSpPr>
          <a:xfrm>
            <a:off x="4932118" y="2714126"/>
            <a:ext cx="7594577" cy="3930767"/>
            <a:chOff x="0" y="-28575"/>
            <a:chExt cx="3138714" cy="1624521"/>
          </a:xfrm>
        </p:grpSpPr>
        <p:sp>
          <p:nvSpPr>
            <p:cNvPr id="13" name="Freeform 13"/>
            <p:cNvSpPr/>
            <p:nvPr/>
          </p:nvSpPr>
          <p:spPr>
            <a:xfrm>
              <a:off x="0" y="0"/>
              <a:ext cx="3138714" cy="1595946"/>
            </a:xfrm>
            <a:custGeom>
              <a:avLst/>
              <a:gdLst/>
              <a:ahLst/>
              <a:cxnLst/>
              <a:rect l="l" t="t" r="r" b="b"/>
              <a:pathLst>
                <a:path w="3138714" h="1595946">
                  <a:moveTo>
                    <a:pt x="0" y="0"/>
                  </a:moveTo>
                  <a:lnTo>
                    <a:pt x="3138714" y="0"/>
                  </a:lnTo>
                  <a:lnTo>
                    <a:pt x="3138714" y="1595946"/>
                  </a:lnTo>
                  <a:lnTo>
                    <a:pt x="0" y="1595946"/>
                  </a:lnTo>
                  <a:close/>
                </a:path>
              </a:pathLst>
            </a:custGeom>
            <a:solidFill>
              <a:srgbClr val="FFFFFF"/>
            </a:solidFill>
            <a:ln w="38100">
              <a:solidFill>
                <a:srgbClr val="FF68D4"/>
              </a:solidFill>
            </a:ln>
          </p:spPr>
        </p:sp>
        <p:sp>
          <p:nvSpPr>
            <p:cNvPr id="14" name="TextBox 14"/>
            <p:cNvSpPr txBox="1"/>
            <p:nvPr/>
          </p:nvSpPr>
          <p:spPr>
            <a:xfrm>
              <a:off x="0" y="-28575"/>
              <a:ext cx="3138714" cy="1624521"/>
            </a:xfrm>
            <a:prstGeom prst="rect">
              <a:avLst/>
            </a:prstGeom>
          </p:spPr>
          <p:txBody>
            <a:bodyPr lIns="50800" tIns="50800" rIns="50800" bIns="50800" rtlCol="0" anchor="ctr"/>
            <a:lstStyle/>
            <a:p>
              <a:pPr algn="ctr">
                <a:lnSpc>
                  <a:spcPts val="2100"/>
                </a:lnSpc>
              </a:pPr>
              <a:endParaRPr dirty="0"/>
            </a:p>
            <a:p>
              <a:pPr algn="ctr">
                <a:lnSpc>
                  <a:spcPts val="2520"/>
                </a:lnSpc>
              </a:pPr>
              <a:r>
                <a:rPr lang="en-US" sz="1800" dirty="0" err="1">
                  <a:solidFill>
                    <a:srgbClr val="000000"/>
                  </a:solidFill>
                  <a:latin typeface="Muli Regular"/>
                </a:rPr>
                <a:t>Metode</a:t>
              </a:r>
              <a:r>
                <a:rPr lang="en-US" sz="1800" dirty="0">
                  <a:solidFill>
                    <a:srgbClr val="000000"/>
                  </a:solidFill>
                  <a:latin typeface="Muli Regular"/>
                </a:rPr>
                <a:t> </a:t>
              </a:r>
              <a:r>
                <a:rPr lang="en-US" sz="1800" dirty="0" err="1">
                  <a:solidFill>
                    <a:srgbClr val="000000"/>
                  </a:solidFill>
                  <a:latin typeface="Muli Regular"/>
                </a:rPr>
                <a:t>numerik</a:t>
              </a:r>
              <a:r>
                <a:rPr lang="en-US" sz="1800" dirty="0">
                  <a:solidFill>
                    <a:srgbClr val="000000"/>
                  </a:solidFill>
                  <a:latin typeface="Muli Regular"/>
                </a:rPr>
                <a:t> sangat </a:t>
              </a:r>
              <a:r>
                <a:rPr lang="en-US" sz="1800" dirty="0" err="1">
                  <a:solidFill>
                    <a:srgbClr val="000000"/>
                  </a:solidFill>
                  <a:latin typeface="Muli Regular"/>
                </a:rPr>
                <a:t>penting</a:t>
              </a:r>
              <a:r>
                <a:rPr lang="en-US" sz="1800" dirty="0">
                  <a:solidFill>
                    <a:srgbClr val="000000"/>
                  </a:solidFill>
                  <a:latin typeface="Muli Regular"/>
                </a:rPr>
                <a:t> </a:t>
              </a:r>
              <a:r>
                <a:rPr lang="en-US" sz="1800" dirty="0" err="1">
                  <a:solidFill>
                    <a:srgbClr val="000000"/>
                  </a:solidFill>
                  <a:latin typeface="Muli Regular"/>
                </a:rPr>
                <a:t>untuk</a:t>
              </a:r>
              <a:r>
                <a:rPr lang="en-US" sz="1800" dirty="0">
                  <a:solidFill>
                    <a:srgbClr val="000000"/>
                  </a:solidFill>
                  <a:latin typeface="Muli Regular"/>
                </a:rPr>
                <a:t> </a:t>
              </a:r>
              <a:r>
                <a:rPr lang="en-US" sz="1800" dirty="0" err="1">
                  <a:solidFill>
                    <a:srgbClr val="000000"/>
                  </a:solidFill>
                  <a:latin typeface="Muli Regular"/>
                </a:rPr>
                <a:t>memecahkan</a:t>
              </a:r>
              <a:r>
                <a:rPr lang="en-US" sz="1800" dirty="0">
                  <a:solidFill>
                    <a:srgbClr val="000000"/>
                  </a:solidFill>
                  <a:latin typeface="Muli Regular"/>
                </a:rPr>
                <a:t> </a:t>
              </a:r>
              <a:r>
                <a:rPr lang="en-US" sz="1800" dirty="0" err="1">
                  <a:solidFill>
                    <a:srgbClr val="000000"/>
                  </a:solidFill>
                  <a:latin typeface="Muli Regular"/>
                </a:rPr>
                <a:t>masalah</a:t>
              </a:r>
              <a:r>
                <a:rPr lang="en-US" sz="1800" dirty="0">
                  <a:solidFill>
                    <a:srgbClr val="000000"/>
                  </a:solidFill>
                  <a:latin typeface="Muli Regular"/>
                </a:rPr>
                <a:t> </a:t>
              </a:r>
              <a:r>
                <a:rPr lang="en-US" sz="1800" dirty="0" err="1">
                  <a:solidFill>
                    <a:srgbClr val="000000"/>
                  </a:solidFill>
                  <a:latin typeface="Muli Regular"/>
                </a:rPr>
                <a:t>kompleks</a:t>
              </a:r>
              <a:r>
                <a:rPr lang="en-US" sz="1800" dirty="0">
                  <a:solidFill>
                    <a:srgbClr val="000000"/>
                  </a:solidFill>
                  <a:latin typeface="Muli Regular"/>
                </a:rPr>
                <a:t> yang </a:t>
              </a:r>
              <a:r>
                <a:rPr lang="en-US" sz="1800" dirty="0" err="1">
                  <a:solidFill>
                    <a:srgbClr val="000000"/>
                  </a:solidFill>
                  <a:latin typeface="Muli Regular"/>
                </a:rPr>
                <a:t>melibatkan</a:t>
              </a:r>
              <a:r>
                <a:rPr lang="en-US" sz="1800" dirty="0">
                  <a:solidFill>
                    <a:srgbClr val="000000"/>
                  </a:solidFill>
                  <a:latin typeface="Muli Regular"/>
                </a:rPr>
                <a:t> ODE </a:t>
              </a:r>
              <a:r>
                <a:rPr lang="en-US" sz="1800" dirty="0" err="1">
                  <a:solidFill>
                    <a:srgbClr val="000000"/>
                  </a:solidFill>
                  <a:latin typeface="Muli Regular"/>
                </a:rPr>
                <a:t>kaku</a:t>
              </a:r>
              <a:r>
                <a:rPr lang="en-US" sz="1800" dirty="0">
                  <a:solidFill>
                    <a:srgbClr val="000000"/>
                  </a:solidFill>
                  <a:latin typeface="Muli Regular"/>
                </a:rPr>
                <a:t> </a:t>
              </a:r>
              <a:r>
                <a:rPr lang="en-US" sz="1800" dirty="0" err="1">
                  <a:solidFill>
                    <a:srgbClr val="000000"/>
                  </a:solidFill>
                  <a:latin typeface="Muli Regular"/>
                </a:rPr>
                <a:t>dalam</a:t>
              </a:r>
              <a:r>
                <a:rPr lang="en-US" sz="1800" dirty="0">
                  <a:solidFill>
                    <a:srgbClr val="000000"/>
                  </a:solidFill>
                  <a:latin typeface="Muli Regular"/>
                </a:rPr>
                <a:t> </a:t>
              </a:r>
              <a:r>
                <a:rPr lang="en-US" sz="1800" dirty="0" err="1">
                  <a:solidFill>
                    <a:srgbClr val="000000"/>
                  </a:solidFill>
                  <a:latin typeface="Muli Regular"/>
                </a:rPr>
                <a:t>kinetika</a:t>
              </a:r>
              <a:r>
                <a:rPr lang="en-US" sz="1800" dirty="0">
                  <a:solidFill>
                    <a:srgbClr val="000000"/>
                  </a:solidFill>
                  <a:latin typeface="Muli Regular"/>
                </a:rPr>
                <a:t> </a:t>
              </a:r>
              <a:r>
                <a:rPr lang="en-US" sz="1800" dirty="0" err="1">
                  <a:solidFill>
                    <a:srgbClr val="000000"/>
                  </a:solidFill>
                  <a:latin typeface="Muli Regular"/>
                </a:rPr>
                <a:t>reaksi</a:t>
              </a:r>
              <a:r>
                <a:rPr lang="en-US" sz="1800" dirty="0">
                  <a:solidFill>
                    <a:srgbClr val="000000"/>
                  </a:solidFill>
                  <a:latin typeface="Muli Regular"/>
                </a:rPr>
                <a:t> </a:t>
              </a:r>
              <a:r>
                <a:rPr lang="en-US" sz="1800" dirty="0" err="1">
                  <a:solidFill>
                    <a:srgbClr val="000000"/>
                  </a:solidFill>
                  <a:latin typeface="Muli Regular"/>
                </a:rPr>
                <a:t>kimia</a:t>
              </a:r>
              <a:r>
                <a:rPr lang="en-US" sz="1800" dirty="0">
                  <a:solidFill>
                    <a:srgbClr val="000000"/>
                  </a:solidFill>
                  <a:latin typeface="Muli Regular"/>
                </a:rPr>
                <a:t>. </a:t>
              </a:r>
              <a:r>
                <a:rPr lang="en-US" sz="1800" dirty="0" err="1">
                  <a:solidFill>
                    <a:srgbClr val="000000"/>
                  </a:solidFill>
                  <a:latin typeface="Muli Regular"/>
                </a:rPr>
                <a:t>Soal</a:t>
              </a:r>
              <a:r>
                <a:rPr lang="en-US" sz="1800" dirty="0">
                  <a:solidFill>
                    <a:srgbClr val="000000"/>
                  </a:solidFill>
                  <a:latin typeface="Muli Regular"/>
                </a:rPr>
                <a:t> 28.12 </a:t>
              </a:r>
              <a:r>
                <a:rPr lang="en-US" sz="1800" dirty="0" err="1">
                  <a:solidFill>
                    <a:srgbClr val="000000"/>
                  </a:solidFill>
                  <a:latin typeface="Muli Regular"/>
                </a:rPr>
                <a:t>melibatkan</a:t>
              </a:r>
              <a:r>
                <a:rPr lang="en-US" sz="1800" dirty="0">
                  <a:solidFill>
                    <a:srgbClr val="000000"/>
                  </a:solidFill>
                  <a:latin typeface="Muli Regular"/>
                </a:rPr>
                <a:t> </a:t>
              </a:r>
              <a:r>
                <a:rPr lang="en-US" sz="1800" dirty="0" err="1">
                  <a:solidFill>
                    <a:srgbClr val="000000"/>
                  </a:solidFill>
                  <a:latin typeface="Muli Regular"/>
                </a:rPr>
                <a:t>perubahan</a:t>
              </a:r>
              <a:r>
                <a:rPr lang="en-US" sz="1800" dirty="0">
                  <a:solidFill>
                    <a:srgbClr val="000000"/>
                  </a:solidFill>
                  <a:latin typeface="Muli Regular"/>
                </a:rPr>
                <a:t> </a:t>
              </a:r>
              <a:r>
                <a:rPr lang="en-US" sz="1800" dirty="0" err="1">
                  <a:solidFill>
                    <a:srgbClr val="000000"/>
                  </a:solidFill>
                  <a:latin typeface="Muli Regular"/>
                </a:rPr>
                <a:t>cepat</a:t>
              </a:r>
              <a:r>
                <a:rPr lang="en-US" sz="1800" dirty="0">
                  <a:solidFill>
                    <a:srgbClr val="000000"/>
                  </a:solidFill>
                  <a:latin typeface="Muli Regular"/>
                </a:rPr>
                <a:t> pada </a:t>
              </a:r>
              <a:r>
                <a:rPr lang="en-US" sz="1800" dirty="0" err="1">
                  <a:solidFill>
                    <a:srgbClr val="000000"/>
                  </a:solidFill>
                  <a:latin typeface="Muli Regular"/>
                </a:rPr>
                <a:t>beberapa</a:t>
              </a:r>
              <a:r>
                <a:rPr lang="en-US" sz="1800" dirty="0">
                  <a:solidFill>
                    <a:srgbClr val="000000"/>
                  </a:solidFill>
                  <a:latin typeface="Muli Regular"/>
                </a:rPr>
                <a:t> </a:t>
              </a:r>
              <a:r>
                <a:rPr lang="en-US" sz="1800" dirty="0" err="1">
                  <a:solidFill>
                    <a:srgbClr val="000000"/>
                  </a:solidFill>
                  <a:latin typeface="Muli Regular"/>
                </a:rPr>
                <a:t>variabel</a:t>
              </a:r>
              <a:r>
                <a:rPr lang="en-US" sz="1800" dirty="0">
                  <a:solidFill>
                    <a:srgbClr val="000000"/>
                  </a:solidFill>
                  <a:latin typeface="Muli Regular"/>
                </a:rPr>
                <a:t>, </a:t>
              </a:r>
              <a:r>
                <a:rPr lang="en-US" sz="1800" dirty="0" err="1">
                  <a:solidFill>
                    <a:srgbClr val="000000"/>
                  </a:solidFill>
                  <a:latin typeface="Muli Regular"/>
                </a:rPr>
                <a:t>menjadikannya</a:t>
              </a:r>
              <a:r>
                <a:rPr lang="en-US" sz="1800" dirty="0">
                  <a:solidFill>
                    <a:srgbClr val="000000"/>
                  </a:solidFill>
                  <a:latin typeface="Muli Regular"/>
                </a:rPr>
                <a:t> </a:t>
              </a:r>
              <a:r>
                <a:rPr lang="en-US" sz="1800" dirty="0" err="1">
                  <a:solidFill>
                    <a:srgbClr val="000000"/>
                  </a:solidFill>
                  <a:latin typeface="Muli Regular"/>
                </a:rPr>
                <a:t>kasus</a:t>
              </a:r>
              <a:r>
                <a:rPr lang="en-US" sz="1800" dirty="0">
                  <a:solidFill>
                    <a:srgbClr val="000000"/>
                  </a:solidFill>
                  <a:latin typeface="Muli Regular"/>
                </a:rPr>
                <a:t> yang </a:t>
              </a:r>
              <a:r>
                <a:rPr lang="en-US" sz="1800" dirty="0" err="1">
                  <a:solidFill>
                    <a:srgbClr val="000000"/>
                  </a:solidFill>
                  <a:latin typeface="Muli Regular"/>
                </a:rPr>
                <a:t>menarik</a:t>
              </a:r>
              <a:r>
                <a:rPr lang="en-US" sz="1800" dirty="0">
                  <a:solidFill>
                    <a:srgbClr val="000000"/>
                  </a:solidFill>
                  <a:latin typeface="Muli Regular"/>
                </a:rPr>
                <a:t> </a:t>
              </a:r>
              <a:r>
                <a:rPr lang="en-US" sz="1800" dirty="0" err="1">
                  <a:solidFill>
                    <a:srgbClr val="000000"/>
                  </a:solidFill>
                  <a:latin typeface="Muli Regular"/>
                </a:rPr>
                <a:t>untuk</a:t>
              </a:r>
              <a:r>
                <a:rPr lang="en-US" sz="1800" dirty="0">
                  <a:solidFill>
                    <a:srgbClr val="000000"/>
                  </a:solidFill>
                  <a:latin typeface="Muli Regular"/>
                </a:rPr>
                <a:t> </a:t>
              </a:r>
              <a:r>
                <a:rPr lang="en-US" sz="1800" dirty="0" err="1">
                  <a:solidFill>
                    <a:srgbClr val="000000"/>
                  </a:solidFill>
                  <a:latin typeface="Muli Regular"/>
                </a:rPr>
                <a:t>dipelajari</a:t>
              </a:r>
              <a:r>
                <a:rPr lang="en-US" sz="1800" dirty="0">
                  <a:solidFill>
                    <a:srgbClr val="000000"/>
                  </a:solidFill>
                  <a:latin typeface="Muli Regular"/>
                </a:rPr>
                <a:t>. </a:t>
              </a:r>
              <a:r>
                <a:rPr lang="en-US" sz="1800" dirty="0" err="1">
                  <a:solidFill>
                    <a:srgbClr val="000000"/>
                  </a:solidFill>
                  <a:latin typeface="Muli Regular"/>
                </a:rPr>
                <a:t>Sistem</a:t>
              </a:r>
              <a:r>
                <a:rPr lang="en-US" sz="1800" dirty="0">
                  <a:solidFill>
                    <a:srgbClr val="000000"/>
                  </a:solidFill>
                  <a:latin typeface="Muli Regular"/>
                </a:rPr>
                <a:t> ODE </a:t>
              </a:r>
              <a:r>
                <a:rPr lang="en-US" sz="1800" dirty="0" err="1">
                  <a:solidFill>
                    <a:srgbClr val="000000"/>
                  </a:solidFill>
                  <a:latin typeface="Muli Regular"/>
                </a:rPr>
                <a:t>kaku</a:t>
              </a:r>
              <a:r>
                <a:rPr lang="en-US" sz="1800" dirty="0">
                  <a:solidFill>
                    <a:srgbClr val="000000"/>
                  </a:solidFill>
                  <a:latin typeface="Muli Regular"/>
                </a:rPr>
                <a:t> yang </a:t>
              </a:r>
              <a:r>
                <a:rPr lang="en-US" sz="1800" dirty="0" err="1">
                  <a:solidFill>
                    <a:srgbClr val="000000"/>
                  </a:solidFill>
                  <a:latin typeface="Muli Regular"/>
                </a:rPr>
                <a:t>dipilih</a:t>
              </a:r>
              <a:r>
                <a:rPr lang="en-US" sz="1800" dirty="0">
                  <a:solidFill>
                    <a:srgbClr val="000000"/>
                  </a:solidFill>
                  <a:latin typeface="Muli Regular"/>
                </a:rPr>
                <a:t> </a:t>
              </a:r>
              <a:r>
                <a:rPr lang="en-US" sz="1800" dirty="0" err="1">
                  <a:solidFill>
                    <a:srgbClr val="000000"/>
                  </a:solidFill>
                  <a:latin typeface="Muli Regular"/>
                </a:rPr>
                <a:t>melibatkan</a:t>
              </a:r>
              <a:r>
                <a:rPr lang="en-US" sz="1800" dirty="0">
                  <a:solidFill>
                    <a:srgbClr val="000000"/>
                  </a:solidFill>
                  <a:latin typeface="Muli Regular"/>
                </a:rPr>
                <a:t> </a:t>
              </a:r>
              <a:r>
                <a:rPr lang="en-US" sz="1800" dirty="0" err="1">
                  <a:solidFill>
                    <a:srgbClr val="000000"/>
                  </a:solidFill>
                  <a:latin typeface="Muli Regular"/>
                </a:rPr>
                <a:t>perubahan</a:t>
              </a:r>
              <a:r>
                <a:rPr lang="en-US" sz="1800" dirty="0">
                  <a:solidFill>
                    <a:srgbClr val="000000"/>
                  </a:solidFill>
                  <a:latin typeface="Muli Regular"/>
                </a:rPr>
                <a:t> </a:t>
              </a:r>
              <a:r>
                <a:rPr lang="en-US" sz="1800" dirty="0" err="1">
                  <a:solidFill>
                    <a:srgbClr val="000000"/>
                  </a:solidFill>
                  <a:latin typeface="Muli Regular"/>
                </a:rPr>
                <a:t>konsentrasi</a:t>
              </a:r>
              <a:r>
                <a:rPr lang="en-US" sz="1800" dirty="0">
                  <a:solidFill>
                    <a:srgbClr val="000000"/>
                  </a:solidFill>
                  <a:latin typeface="Muli Regular"/>
                </a:rPr>
                <a:t> </a:t>
              </a:r>
              <a:r>
                <a:rPr lang="en-US" sz="1800" dirty="0" err="1">
                  <a:solidFill>
                    <a:srgbClr val="000000"/>
                  </a:solidFill>
                  <a:latin typeface="Muli Regular"/>
                </a:rPr>
                <a:t>tiga</a:t>
              </a:r>
              <a:r>
                <a:rPr lang="en-US" sz="1800" dirty="0">
                  <a:solidFill>
                    <a:srgbClr val="000000"/>
                  </a:solidFill>
                  <a:latin typeface="Muli Regular"/>
                </a:rPr>
                <a:t> </a:t>
              </a:r>
              <a:r>
                <a:rPr lang="en-US" sz="1800" dirty="0" err="1">
                  <a:solidFill>
                    <a:srgbClr val="000000"/>
                  </a:solidFill>
                  <a:latin typeface="Muli Regular"/>
                </a:rPr>
                <a:t>komponen</a:t>
              </a:r>
              <a:r>
                <a:rPr lang="en-US" sz="1800" dirty="0">
                  <a:solidFill>
                    <a:srgbClr val="000000"/>
                  </a:solidFill>
                  <a:latin typeface="Muli Regular"/>
                </a:rPr>
                <a:t> </a:t>
              </a:r>
              <a:r>
                <a:rPr lang="en-US" sz="1800" dirty="0" err="1">
                  <a:solidFill>
                    <a:srgbClr val="000000"/>
                  </a:solidFill>
                  <a:latin typeface="Muli Regular"/>
                </a:rPr>
                <a:t>kimia</a:t>
              </a:r>
              <a:r>
                <a:rPr lang="en-US" sz="1800" dirty="0">
                  <a:solidFill>
                    <a:srgbClr val="000000"/>
                  </a:solidFill>
                  <a:latin typeface="Muli Regular"/>
                </a:rPr>
                <a:t> </a:t>
              </a:r>
              <a:r>
                <a:rPr lang="en-US" sz="1800" dirty="0" err="1">
                  <a:solidFill>
                    <a:srgbClr val="000000"/>
                  </a:solidFill>
                  <a:latin typeface="Muli Regular"/>
                </a:rPr>
                <a:t>dari</a:t>
              </a:r>
              <a:r>
                <a:rPr lang="en-US" sz="1800" dirty="0">
                  <a:solidFill>
                    <a:srgbClr val="000000"/>
                  </a:solidFill>
                  <a:latin typeface="Muli Regular"/>
                </a:rPr>
                <a:t> </a:t>
              </a:r>
              <a:r>
                <a:rPr lang="en-US" sz="1800" dirty="0" err="1">
                  <a:solidFill>
                    <a:srgbClr val="000000"/>
                  </a:solidFill>
                  <a:latin typeface="Muli Regular"/>
                </a:rPr>
                <a:t>waktu</a:t>
              </a:r>
              <a:r>
                <a:rPr lang="en-US" sz="1800" dirty="0">
                  <a:solidFill>
                    <a:srgbClr val="000000"/>
                  </a:solidFill>
                  <a:latin typeface="Muli Regular"/>
                </a:rPr>
                <a:t> </a:t>
              </a:r>
              <a:r>
                <a:rPr lang="en-US" sz="1800" dirty="0" err="1">
                  <a:solidFill>
                    <a:srgbClr val="000000"/>
                  </a:solidFill>
                  <a:latin typeface="Muli Regular"/>
                </a:rPr>
                <a:t>ke</a:t>
              </a:r>
              <a:r>
                <a:rPr lang="en-US" sz="1800" dirty="0">
                  <a:solidFill>
                    <a:srgbClr val="000000"/>
                  </a:solidFill>
                  <a:latin typeface="Muli Regular"/>
                </a:rPr>
                <a:t> </a:t>
              </a:r>
              <a:r>
                <a:rPr lang="en-US" sz="1800" dirty="0" err="1">
                  <a:solidFill>
                    <a:srgbClr val="000000"/>
                  </a:solidFill>
                  <a:latin typeface="Muli Regular"/>
                </a:rPr>
                <a:t>waktu</a:t>
              </a:r>
              <a:r>
                <a:rPr lang="en-US" sz="1800" dirty="0">
                  <a:solidFill>
                    <a:srgbClr val="000000"/>
                  </a:solidFill>
                  <a:latin typeface="Muli Regular"/>
                </a:rPr>
                <a:t>. </a:t>
              </a:r>
              <a:r>
                <a:rPr lang="en-US" sz="1800" dirty="0" err="1">
                  <a:solidFill>
                    <a:srgbClr val="000000"/>
                  </a:solidFill>
                  <a:latin typeface="Muli Regular"/>
                </a:rPr>
                <a:t>Tujuan</a:t>
              </a:r>
              <a:r>
                <a:rPr lang="en-US" sz="1800" dirty="0">
                  <a:solidFill>
                    <a:srgbClr val="000000"/>
                  </a:solidFill>
                  <a:latin typeface="Muli Regular"/>
                </a:rPr>
                <a:t> </a:t>
              </a:r>
              <a:r>
                <a:rPr lang="en-US" sz="1800" dirty="0" err="1">
                  <a:solidFill>
                    <a:srgbClr val="000000"/>
                  </a:solidFill>
                  <a:latin typeface="Muli Regular"/>
                </a:rPr>
                <a:t>dari</a:t>
              </a:r>
              <a:r>
                <a:rPr lang="en-US" sz="1800" dirty="0">
                  <a:solidFill>
                    <a:srgbClr val="000000"/>
                  </a:solidFill>
                  <a:latin typeface="Muli Regular"/>
                </a:rPr>
                <a:t> </a:t>
              </a:r>
              <a:r>
                <a:rPr lang="en-US" sz="1800" dirty="0" err="1">
                  <a:solidFill>
                    <a:srgbClr val="000000"/>
                  </a:solidFill>
                  <a:latin typeface="Muli Regular"/>
                </a:rPr>
                <a:t>studi</a:t>
              </a:r>
              <a:r>
                <a:rPr lang="en-US" sz="1800" dirty="0">
                  <a:solidFill>
                    <a:srgbClr val="000000"/>
                  </a:solidFill>
                  <a:latin typeface="Muli Regular"/>
                </a:rPr>
                <a:t> </a:t>
              </a:r>
              <a:r>
                <a:rPr lang="en-US" sz="1800" dirty="0" err="1">
                  <a:solidFill>
                    <a:srgbClr val="000000"/>
                  </a:solidFill>
                  <a:latin typeface="Muli Regular"/>
                </a:rPr>
                <a:t>kasus</a:t>
              </a:r>
              <a:r>
                <a:rPr lang="en-US" sz="1800" dirty="0">
                  <a:solidFill>
                    <a:srgbClr val="000000"/>
                  </a:solidFill>
                  <a:latin typeface="Muli Regular"/>
                </a:rPr>
                <a:t> </a:t>
              </a:r>
              <a:r>
                <a:rPr lang="en-US" sz="1800" dirty="0" err="1">
                  <a:solidFill>
                    <a:srgbClr val="000000"/>
                  </a:solidFill>
                  <a:latin typeface="Muli Regular"/>
                </a:rPr>
                <a:t>ini</a:t>
              </a:r>
              <a:r>
                <a:rPr lang="en-US" sz="1800" dirty="0">
                  <a:solidFill>
                    <a:srgbClr val="000000"/>
                  </a:solidFill>
                  <a:latin typeface="Muli Regular"/>
                </a:rPr>
                <a:t> </a:t>
              </a:r>
              <a:r>
                <a:rPr lang="en-US" sz="1800" dirty="0" err="1">
                  <a:solidFill>
                    <a:srgbClr val="000000"/>
                  </a:solidFill>
                  <a:latin typeface="Muli Regular"/>
                </a:rPr>
                <a:t>adalah</a:t>
              </a:r>
              <a:r>
                <a:rPr lang="en-US" sz="1800" dirty="0">
                  <a:solidFill>
                    <a:srgbClr val="000000"/>
                  </a:solidFill>
                  <a:latin typeface="Muli Regular"/>
                </a:rPr>
                <a:t> </a:t>
              </a:r>
              <a:r>
                <a:rPr lang="en-US" sz="1800" dirty="0" err="1">
                  <a:solidFill>
                    <a:srgbClr val="000000"/>
                  </a:solidFill>
                  <a:latin typeface="Muli Regular"/>
                </a:rPr>
                <a:t>untuk</a:t>
              </a:r>
              <a:r>
                <a:rPr lang="en-US" sz="1800" dirty="0">
                  <a:solidFill>
                    <a:srgbClr val="000000"/>
                  </a:solidFill>
                  <a:latin typeface="Muli Regular"/>
                </a:rPr>
                <a:t> </a:t>
              </a:r>
              <a:r>
                <a:rPr lang="en-US" sz="1800" dirty="0" err="1">
                  <a:solidFill>
                    <a:srgbClr val="000000"/>
                  </a:solidFill>
                  <a:latin typeface="Muli Regular"/>
                </a:rPr>
                <a:t>menyelidiki</a:t>
              </a:r>
              <a:r>
                <a:rPr lang="en-US" sz="1800" dirty="0">
                  <a:solidFill>
                    <a:srgbClr val="000000"/>
                  </a:solidFill>
                  <a:latin typeface="Muli Regular"/>
                </a:rPr>
                <a:t> </a:t>
              </a:r>
              <a:r>
                <a:rPr lang="en-US" sz="1800" dirty="0" err="1">
                  <a:solidFill>
                    <a:srgbClr val="000000"/>
                  </a:solidFill>
                  <a:latin typeface="Muli Regular"/>
                </a:rPr>
                <a:t>masalah</a:t>
              </a:r>
              <a:r>
                <a:rPr lang="en-US" sz="1800" dirty="0">
                  <a:solidFill>
                    <a:srgbClr val="000000"/>
                  </a:solidFill>
                  <a:latin typeface="Muli Regular"/>
                </a:rPr>
                <a:t> yang </a:t>
              </a:r>
              <a:r>
                <a:rPr lang="en-US" sz="1800" dirty="0" err="1">
                  <a:solidFill>
                    <a:srgbClr val="000000"/>
                  </a:solidFill>
                  <a:latin typeface="Muli Regular"/>
                </a:rPr>
                <a:t>dipilih</a:t>
              </a:r>
              <a:r>
                <a:rPr lang="en-US" sz="1800" dirty="0">
                  <a:solidFill>
                    <a:srgbClr val="000000"/>
                  </a:solidFill>
                  <a:latin typeface="Muli Regular"/>
                </a:rPr>
                <a:t> </a:t>
              </a:r>
              <a:r>
                <a:rPr lang="en-US" sz="1800" dirty="0" err="1">
                  <a:solidFill>
                    <a:srgbClr val="000000"/>
                  </a:solidFill>
                  <a:latin typeface="Muli Regular"/>
                </a:rPr>
                <a:t>dengan</a:t>
              </a:r>
              <a:r>
                <a:rPr lang="en-US" sz="1800" dirty="0">
                  <a:solidFill>
                    <a:srgbClr val="000000"/>
                  </a:solidFill>
                  <a:latin typeface="Muli Regular"/>
                </a:rPr>
                <a:t> </a:t>
              </a:r>
              <a:r>
                <a:rPr lang="en-US" sz="1800" dirty="0" err="1">
                  <a:solidFill>
                    <a:srgbClr val="000000"/>
                  </a:solidFill>
                  <a:latin typeface="Muli Regular"/>
                </a:rPr>
                <a:t>menggunakan</a:t>
              </a:r>
              <a:r>
                <a:rPr lang="en-US" sz="1800" dirty="0">
                  <a:solidFill>
                    <a:srgbClr val="000000"/>
                  </a:solidFill>
                  <a:latin typeface="Muli Regular"/>
                </a:rPr>
                <a:t> </a:t>
              </a:r>
              <a:r>
                <a:rPr lang="en-US" sz="1800" dirty="0" err="1">
                  <a:solidFill>
                    <a:srgbClr val="000000"/>
                  </a:solidFill>
                  <a:latin typeface="Muli Regular"/>
                </a:rPr>
                <a:t>metode</a:t>
              </a:r>
              <a:r>
                <a:rPr lang="en-US" sz="1800" dirty="0">
                  <a:solidFill>
                    <a:srgbClr val="000000"/>
                  </a:solidFill>
                  <a:latin typeface="Muli Regular"/>
                </a:rPr>
                <a:t> Runge </a:t>
              </a:r>
              <a:r>
                <a:rPr lang="en-US" sz="1800" dirty="0" err="1">
                  <a:solidFill>
                    <a:srgbClr val="000000"/>
                  </a:solidFill>
                  <a:latin typeface="Muli Regular"/>
                </a:rPr>
                <a:t>kutta</a:t>
              </a:r>
              <a:r>
                <a:rPr lang="en-US" sz="1800" dirty="0">
                  <a:solidFill>
                    <a:srgbClr val="000000"/>
                  </a:solidFill>
                  <a:latin typeface="Muli Regular"/>
                </a:rPr>
                <a:t> </a:t>
              </a:r>
              <a:r>
                <a:rPr lang="en-US" sz="1800" dirty="0" err="1">
                  <a:solidFill>
                    <a:srgbClr val="000000"/>
                  </a:solidFill>
                  <a:latin typeface="Muli Regular"/>
                </a:rPr>
                <a:t>impliist</a:t>
              </a:r>
              <a:r>
                <a:rPr lang="en-US" sz="1800" dirty="0">
                  <a:solidFill>
                    <a:srgbClr val="000000"/>
                  </a:solidFill>
                  <a:latin typeface="Muli Regular"/>
                </a:rPr>
                <a:t> dan </a:t>
              </a:r>
              <a:r>
                <a:rPr lang="en-US" sz="1800" dirty="0" err="1">
                  <a:solidFill>
                    <a:srgbClr val="000000"/>
                  </a:solidFill>
                  <a:latin typeface="Muli Regular"/>
                </a:rPr>
                <a:t>metode</a:t>
              </a:r>
              <a:r>
                <a:rPr lang="en-US" sz="1800" dirty="0">
                  <a:solidFill>
                    <a:srgbClr val="000000"/>
                  </a:solidFill>
                  <a:latin typeface="Muli Regular"/>
                </a:rPr>
                <a:t> Backward Euler </a:t>
              </a:r>
              <a:r>
                <a:rPr lang="en-US" sz="1800" dirty="0" err="1">
                  <a:solidFill>
                    <a:srgbClr val="000000"/>
                  </a:solidFill>
                  <a:latin typeface="Muli Regular"/>
                </a:rPr>
                <a:t>implisit</a:t>
              </a:r>
              <a:r>
                <a:rPr lang="en-US" sz="1800" dirty="0">
                  <a:solidFill>
                    <a:srgbClr val="000000"/>
                  </a:solidFill>
                  <a:latin typeface="Muli Regular"/>
                </a:rPr>
                <a:t> </a:t>
              </a:r>
              <a:r>
                <a:rPr lang="en-US" sz="1800" dirty="0" err="1">
                  <a:solidFill>
                    <a:srgbClr val="000000"/>
                  </a:solidFill>
                  <a:latin typeface="Muli Regular"/>
                </a:rPr>
                <a:t>serta</a:t>
              </a:r>
              <a:r>
                <a:rPr lang="en-US" sz="1800" dirty="0">
                  <a:solidFill>
                    <a:srgbClr val="000000"/>
                  </a:solidFill>
                  <a:latin typeface="Muli Regular"/>
                </a:rPr>
                <a:t> </a:t>
              </a:r>
              <a:r>
                <a:rPr lang="en-US" sz="1800" dirty="0" err="1">
                  <a:solidFill>
                    <a:srgbClr val="000000"/>
                  </a:solidFill>
                  <a:latin typeface="Muli Regular"/>
                </a:rPr>
                <a:t>memperdalam</a:t>
              </a:r>
              <a:r>
                <a:rPr lang="en-US" sz="1800" dirty="0">
                  <a:solidFill>
                    <a:srgbClr val="000000"/>
                  </a:solidFill>
                  <a:latin typeface="Muli Regular"/>
                </a:rPr>
                <a:t> </a:t>
              </a:r>
              <a:r>
                <a:rPr lang="en-US" sz="1800" dirty="0" err="1">
                  <a:solidFill>
                    <a:srgbClr val="000000"/>
                  </a:solidFill>
                  <a:latin typeface="Muli Regular"/>
                </a:rPr>
                <a:t>pemahaman</a:t>
              </a:r>
              <a:r>
                <a:rPr lang="en-US" sz="1800" dirty="0">
                  <a:solidFill>
                    <a:srgbClr val="000000"/>
                  </a:solidFill>
                  <a:latin typeface="Muli Regular"/>
                </a:rPr>
                <a:t> </a:t>
              </a:r>
              <a:r>
                <a:rPr lang="en-US" sz="1800" dirty="0" err="1">
                  <a:solidFill>
                    <a:srgbClr val="000000"/>
                  </a:solidFill>
                  <a:latin typeface="Muli Regular"/>
                </a:rPr>
                <a:t>kita</a:t>
              </a:r>
              <a:r>
                <a:rPr lang="en-US" sz="1800" dirty="0">
                  <a:solidFill>
                    <a:srgbClr val="000000"/>
                  </a:solidFill>
                  <a:latin typeface="Muli Regular"/>
                </a:rPr>
                <a:t> </a:t>
              </a:r>
              <a:r>
                <a:rPr lang="en-US" sz="1800" dirty="0" err="1">
                  <a:solidFill>
                    <a:srgbClr val="000000"/>
                  </a:solidFill>
                  <a:latin typeface="Muli Regular"/>
                </a:rPr>
                <a:t>tentang</a:t>
              </a:r>
              <a:r>
                <a:rPr lang="en-US" sz="1800" dirty="0">
                  <a:solidFill>
                    <a:srgbClr val="000000"/>
                  </a:solidFill>
                  <a:latin typeface="Muli Regular"/>
                </a:rPr>
                <a:t> </a:t>
              </a:r>
              <a:r>
                <a:rPr lang="en-US" sz="1800" dirty="0" err="1">
                  <a:solidFill>
                    <a:srgbClr val="000000"/>
                  </a:solidFill>
                  <a:latin typeface="Muli Regular"/>
                </a:rPr>
                <a:t>metode</a:t>
              </a:r>
              <a:r>
                <a:rPr lang="en-US" sz="1800" dirty="0">
                  <a:solidFill>
                    <a:srgbClr val="000000"/>
                  </a:solidFill>
                  <a:latin typeface="Muli Regular"/>
                </a:rPr>
                <a:t> </a:t>
              </a:r>
              <a:r>
                <a:rPr lang="en-US" sz="1800" dirty="0" err="1">
                  <a:solidFill>
                    <a:srgbClr val="000000"/>
                  </a:solidFill>
                  <a:latin typeface="Muli Regular"/>
                </a:rPr>
                <a:t>numerik</a:t>
              </a:r>
              <a:r>
                <a:rPr lang="en-US" sz="1800" dirty="0">
                  <a:solidFill>
                    <a:srgbClr val="000000"/>
                  </a:solidFill>
                  <a:latin typeface="Muli Regular"/>
                </a:rPr>
                <a:t> </a:t>
              </a:r>
              <a:r>
                <a:rPr lang="en-US" sz="1800" dirty="0" err="1">
                  <a:solidFill>
                    <a:srgbClr val="000000"/>
                  </a:solidFill>
                  <a:latin typeface="Muli Regular"/>
                </a:rPr>
                <a:t>dalam</a:t>
              </a:r>
              <a:r>
                <a:rPr lang="en-US" sz="1800" dirty="0">
                  <a:solidFill>
                    <a:srgbClr val="000000"/>
                  </a:solidFill>
                  <a:latin typeface="Muli Regular"/>
                </a:rPr>
                <a:t> </a:t>
              </a:r>
              <a:r>
                <a:rPr lang="en-US" sz="1800" dirty="0" err="1">
                  <a:solidFill>
                    <a:srgbClr val="000000"/>
                  </a:solidFill>
                  <a:latin typeface="Muli Regular"/>
                </a:rPr>
                <a:t>konteks</a:t>
              </a:r>
              <a:r>
                <a:rPr lang="en-US" sz="1800" dirty="0">
                  <a:solidFill>
                    <a:srgbClr val="000000"/>
                  </a:solidFill>
                  <a:latin typeface="Muli Regular"/>
                </a:rPr>
                <a:t> </a:t>
              </a:r>
              <a:r>
                <a:rPr lang="en-US" sz="1800" dirty="0" err="1">
                  <a:solidFill>
                    <a:srgbClr val="000000"/>
                  </a:solidFill>
                  <a:latin typeface="Muli Regular"/>
                </a:rPr>
                <a:t>kinetika</a:t>
              </a:r>
              <a:r>
                <a:rPr lang="en-US" sz="1800" dirty="0">
                  <a:solidFill>
                    <a:srgbClr val="000000"/>
                  </a:solidFill>
                  <a:latin typeface="Muli Regular"/>
                </a:rPr>
                <a:t> </a:t>
              </a:r>
              <a:r>
                <a:rPr lang="en-US" sz="1800" dirty="0" err="1">
                  <a:solidFill>
                    <a:srgbClr val="000000"/>
                  </a:solidFill>
                  <a:latin typeface="Muli Regular"/>
                </a:rPr>
                <a:t>reaksi</a:t>
              </a:r>
              <a:r>
                <a:rPr lang="en-US" sz="1800" dirty="0">
                  <a:solidFill>
                    <a:srgbClr val="000000"/>
                  </a:solidFill>
                  <a:latin typeface="Muli Regular"/>
                </a:rPr>
                <a:t> </a:t>
              </a:r>
              <a:r>
                <a:rPr lang="en-US" sz="1800" dirty="0" err="1">
                  <a:solidFill>
                    <a:srgbClr val="000000"/>
                  </a:solidFill>
                  <a:latin typeface="Muli Regular"/>
                </a:rPr>
                <a:t>kimia</a:t>
              </a:r>
              <a:r>
                <a:rPr lang="en-US" sz="1800" dirty="0">
                  <a:solidFill>
                    <a:srgbClr val="000000"/>
                  </a:solidFill>
                  <a:latin typeface="Muli Regular"/>
                </a:rPr>
                <a:t>.</a:t>
              </a:r>
            </a:p>
            <a:p>
              <a:pPr algn="ctr">
                <a:lnSpc>
                  <a:spcPts val="2100"/>
                </a:lnSpc>
              </a:pPr>
              <a:endParaRPr lang="en-US" sz="1800" dirty="0">
                <a:solidFill>
                  <a:srgbClr val="000000"/>
                </a:solidFill>
                <a:latin typeface="Muli Regular"/>
              </a:endParaRPr>
            </a:p>
          </p:txBody>
        </p:sp>
      </p:grpSp>
      <p:grpSp>
        <p:nvGrpSpPr>
          <p:cNvPr id="15" name="Group 15"/>
          <p:cNvGrpSpPr/>
          <p:nvPr/>
        </p:nvGrpSpPr>
        <p:grpSpPr>
          <a:xfrm>
            <a:off x="10744200" y="5753100"/>
            <a:ext cx="6515098" cy="2037061"/>
            <a:chOff x="245207" y="-29084"/>
            <a:chExt cx="2309337" cy="841884"/>
          </a:xfrm>
        </p:grpSpPr>
        <p:sp>
          <p:nvSpPr>
            <p:cNvPr id="16" name="Freeform 16"/>
            <p:cNvSpPr/>
            <p:nvPr/>
          </p:nvSpPr>
          <p:spPr>
            <a:xfrm>
              <a:off x="245207" y="-29084"/>
              <a:ext cx="2309337" cy="841884"/>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FF68D4"/>
              </a:solidFill>
            </a:ln>
          </p:spPr>
        </p:sp>
        <p:sp>
          <p:nvSpPr>
            <p:cNvPr id="17" name="TextBox 17"/>
            <p:cNvSpPr txBox="1"/>
            <p:nvPr/>
          </p:nvSpPr>
          <p:spPr>
            <a:xfrm>
              <a:off x="380256" y="47625"/>
              <a:ext cx="2039780" cy="688975"/>
            </a:xfrm>
            <a:prstGeom prst="rect">
              <a:avLst/>
            </a:prstGeom>
          </p:spPr>
          <p:txBody>
            <a:bodyPr lIns="50800" tIns="50800" rIns="50800" bIns="50800" rtlCol="0" anchor="ctr"/>
            <a:lstStyle/>
            <a:p>
              <a:pPr algn="ctr">
                <a:lnSpc>
                  <a:spcPts val="2520"/>
                </a:lnSpc>
              </a:pPr>
              <a:r>
                <a:rPr lang="en-US" sz="1800" dirty="0" err="1">
                  <a:solidFill>
                    <a:srgbClr val="000000"/>
                  </a:solidFill>
                  <a:latin typeface="Muli Regular"/>
                </a:rPr>
                <a:t>Studi</a:t>
              </a:r>
              <a:r>
                <a:rPr lang="en-US" sz="1800" dirty="0">
                  <a:solidFill>
                    <a:srgbClr val="000000"/>
                  </a:solidFill>
                  <a:latin typeface="Muli Regular"/>
                </a:rPr>
                <a:t> </a:t>
              </a:r>
              <a:r>
                <a:rPr lang="en-US" sz="1800" dirty="0" err="1">
                  <a:solidFill>
                    <a:srgbClr val="000000"/>
                  </a:solidFill>
                  <a:latin typeface="Muli Regular"/>
                </a:rPr>
                <a:t>kasus</a:t>
              </a:r>
              <a:r>
                <a:rPr lang="en-US" sz="1800" dirty="0">
                  <a:solidFill>
                    <a:srgbClr val="000000"/>
                  </a:solidFill>
                  <a:latin typeface="Muli Regular"/>
                </a:rPr>
                <a:t> </a:t>
              </a:r>
              <a:r>
                <a:rPr lang="en-US" sz="1800" dirty="0" err="1">
                  <a:solidFill>
                    <a:srgbClr val="000000"/>
                  </a:solidFill>
                  <a:latin typeface="Muli Regular"/>
                </a:rPr>
                <a:t>ditinjau</a:t>
              </a:r>
              <a:r>
                <a:rPr lang="en-US" sz="1800" dirty="0">
                  <a:solidFill>
                    <a:srgbClr val="000000"/>
                  </a:solidFill>
                  <a:latin typeface="Muli Regular"/>
                </a:rPr>
                <a:t> </a:t>
              </a:r>
              <a:r>
                <a:rPr lang="en-US" sz="1800" dirty="0" err="1">
                  <a:solidFill>
                    <a:srgbClr val="000000"/>
                  </a:solidFill>
                  <a:latin typeface="Muli Regular"/>
                </a:rPr>
                <a:t>dari</a:t>
              </a:r>
              <a:r>
                <a:rPr lang="en-US" sz="1800" dirty="0">
                  <a:solidFill>
                    <a:srgbClr val="000000"/>
                  </a:solidFill>
                  <a:latin typeface="Muli Regular"/>
                </a:rPr>
                <a:t> </a:t>
              </a:r>
              <a:r>
                <a:rPr lang="en-US" sz="1800" dirty="0" err="1">
                  <a:solidFill>
                    <a:srgbClr val="000000"/>
                  </a:solidFill>
                  <a:latin typeface="Muli Regular"/>
                </a:rPr>
                <a:t>berbagai</a:t>
              </a:r>
              <a:r>
                <a:rPr lang="en-US" sz="1800" dirty="0">
                  <a:solidFill>
                    <a:srgbClr val="000000"/>
                  </a:solidFill>
                  <a:latin typeface="Muli Regular"/>
                </a:rPr>
                <a:t> </a:t>
              </a:r>
              <a:r>
                <a:rPr lang="en-US" sz="1800" dirty="0" err="1">
                  <a:solidFill>
                    <a:srgbClr val="000000"/>
                  </a:solidFill>
                  <a:latin typeface="Muli Regular"/>
                </a:rPr>
                <a:t>aspek</a:t>
              </a:r>
              <a:r>
                <a:rPr lang="en-US" sz="1800" dirty="0">
                  <a:solidFill>
                    <a:srgbClr val="000000"/>
                  </a:solidFill>
                  <a:latin typeface="Muli Regular"/>
                </a:rPr>
                <a:t> </a:t>
              </a:r>
              <a:r>
                <a:rPr lang="en-US" sz="1800" dirty="0" err="1">
                  <a:solidFill>
                    <a:srgbClr val="000000"/>
                  </a:solidFill>
                  <a:latin typeface="Muli Regular"/>
                </a:rPr>
                <a:t>seperti</a:t>
              </a:r>
              <a:r>
                <a:rPr lang="en-US" sz="1800" dirty="0">
                  <a:solidFill>
                    <a:srgbClr val="000000"/>
                  </a:solidFill>
                  <a:latin typeface="Muli Regular"/>
                </a:rPr>
                <a:t> </a:t>
              </a:r>
              <a:r>
                <a:rPr lang="en-US" sz="1800" dirty="0" err="1">
                  <a:solidFill>
                    <a:srgbClr val="000000"/>
                  </a:solidFill>
                  <a:latin typeface="Muli Regular"/>
                </a:rPr>
                <a:t>dari</a:t>
              </a:r>
              <a:r>
                <a:rPr lang="en-US" sz="1800" dirty="0">
                  <a:solidFill>
                    <a:srgbClr val="000000"/>
                  </a:solidFill>
                  <a:latin typeface="Muli Regular"/>
                </a:rPr>
                <a:t> </a:t>
              </a:r>
              <a:r>
                <a:rPr lang="en-US" sz="1800" dirty="0" err="1">
                  <a:solidFill>
                    <a:srgbClr val="000000"/>
                  </a:solidFill>
                  <a:latin typeface="Muli Regular"/>
                </a:rPr>
                <a:t>sisi</a:t>
              </a:r>
              <a:r>
                <a:rPr lang="en-US" sz="1800" dirty="0">
                  <a:solidFill>
                    <a:srgbClr val="000000"/>
                  </a:solidFill>
                  <a:latin typeface="Muli Regular"/>
                </a:rPr>
                <a:t> </a:t>
              </a:r>
              <a:r>
                <a:rPr lang="en-US" sz="1800" dirty="0" err="1">
                  <a:solidFill>
                    <a:srgbClr val="000000"/>
                  </a:solidFill>
                  <a:latin typeface="Muli Regular"/>
                </a:rPr>
                <a:t>algoritma</a:t>
              </a:r>
              <a:r>
                <a:rPr lang="en-US" sz="1800" dirty="0">
                  <a:solidFill>
                    <a:srgbClr val="000000"/>
                  </a:solidFill>
                  <a:latin typeface="Muli Regular"/>
                </a:rPr>
                <a:t>, time consumption, </a:t>
              </a:r>
              <a:r>
                <a:rPr lang="en-US" sz="1800" dirty="0" err="1">
                  <a:solidFill>
                    <a:srgbClr val="000000"/>
                  </a:solidFill>
                  <a:latin typeface="Muli Regular"/>
                </a:rPr>
                <a:t>stepsize</a:t>
              </a:r>
              <a:r>
                <a:rPr lang="en-US" sz="1800" dirty="0">
                  <a:solidFill>
                    <a:srgbClr val="000000"/>
                  </a:solidFill>
                  <a:latin typeface="Muli Regular"/>
                </a:rPr>
                <a:t>, dan </a:t>
              </a:r>
              <a:r>
                <a:rPr lang="en-US" sz="1800" dirty="0" err="1">
                  <a:solidFill>
                    <a:srgbClr val="000000"/>
                  </a:solidFill>
                  <a:latin typeface="Muli Regular"/>
                </a:rPr>
                <a:t>perubahan</a:t>
              </a:r>
              <a:r>
                <a:rPr lang="en-US" sz="1800" dirty="0">
                  <a:solidFill>
                    <a:srgbClr val="000000"/>
                  </a:solidFill>
                  <a:latin typeface="Muli Regular"/>
                </a:rPr>
                <a:t> </a:t>
              </a:r>
              <a:r>
                <a:rPr lang="en-US" sz="1800" dirty="0" err="1">
                  <a:solidFill>
                    <a:srgbClr val="000000"/>
                  </a:solidFill>
                  <a:latin typeface="Muli Regular"/>
                </a:rPr>
                <a:t>rentang</a:t>
              </a:r>
              <a:r>
                <a:rPr lang="en-US" sz="1800" dirty="0">
                  <a:solidFill>
                    <a:srgbClr val="000000"/>
                  </a:solidFill>
                  <a:latin typeface="Muli Regular"/>
                </a:rPr>
                <a:t> </a:t>
              </a:r>
              <a:r>
                <a:rPr lang="en-US" sz="1800" dirty="0" err="1">
                  <a:solidFill>
                    <a:srgbClr val="000000"/>
                  </a:solidFill>
                  <a:latin typeface="Muli Regular"/>
                </a:rPr>
                <a:t>waktu</a:t>
              </a:r>
              <a:r>
                <a:rPr lang="en-US" sz="1800" dirty="0">
                  <a:solidFill>
                    <a:srgbClr val="000000"/>
                  </a:solidFill>
                  <a:latin typeface="Muli Regular"/>
                </a:rPr>
                <a:t>. </a:t>
              </a:r>
            </a:p>
          </p:txBody>
        </p:sp>
      </p:grpSp>
      <p:grpSp>
        <p:nvGrpSpPr>
          <p:cNvPr id="18" name="Group 18"/>
          <p:cNvGrpSpPr/>
          <p:nvPr/>
        </p:nvGrpSpPr>
        <p:grpSpPr>
          <a:xfrm>
            <a:off x="4603644" y="8059869"/>
            <a:ext cx="12655658" cy="1753368"/>
            <a:chOff x="-1" y="-28575"/>
            <a:chExt cx="9547610" cy="1322766"/>
          </a:xfrm>
        </p:grpSpPr>
        <p:sp>
          <p:nvSpPr>
            <p:cNvPr id="19" name="Freeform 19"/>
            <p:cNvSpPr/>
            <p:nvPr/>
          </p:nvSpPr>
          <p:spPr>
            <a:xfrm>
              <a:off x="0" y="0"/>
              <a:ext cx="9547609" cy="1294191"/>
            </a:xfrm>
            <a:custGeom>
              <a:avLst/>
              <a:gdLst/>
              <a:ahLst/>
              <a:cxnLst/>
              <a:rect l="l" t="t" r="r" b="b"/>
              <a:pathLst>
                <a:path w="9547609" h="1294191">
                  <a:moveTo>
                    <a:pt x="0" y="0"/>
                  </a:moveTo>
                  <a:lnTo>
                    <a:pt x="9547609" y="0"/>
                  </a:lnTo>
                  <a:lnTo>
                    <a:pt x="9547609" y="1294191"/>
                  </a:lnTo>
                  <a:lnTo>
                    <a:pt x="0" y="1294191"/>
                  </a:lnTo>
                  <a:close/>
                </a:path>
              </a:pathLst>
            </a:custGeom>
            <a:solidFill>
              <a:srgbClr val="F4F4F4"/>
            </a:solidFill>
            <a:ln w="19050">
              <a:solidFill>
                <a:srgbClr val="000000"/>
              </a:solidFill>
            </a:ln>
          </p:spPr>
        </p:sp>
        <p:sp>
          <p:nvSpPr>
            <p:cNvPr id="20" name="TextBox 20"/>
            <p:cNvSpPr txBox="1"/>
            <p:nvPr/>
          </p:nvSpPr>
          <p:spPr>
            <a:xfrm>
              <a:off x="-1" y="-28575"/>
              <a:ext cx="9547608" cy="1294191"/>
            </a:xfrm>
            <a:prstGeom prst="rect">
              <a:avLst/>
            </a:prstGeom>
          </p:spPr>
          <p:txBody>
            <a:bodyPr lIns="254000" tIns="254000" rIns="254000" bIns="254000" rtlCol="0" anchor="ctr"/>
            <a:lstStyle/>
            <a:p>
              <a:pPr>
                <a:lnSpc>
                  <a:spcPts val="2520"/>
                </a:lnSpc>
              </a:pPr>
              <a:r>
                <a:rPr lang="en-US" sz="1800" dirty="0">
                  <a:solidFill>
                    <a:srgbClr val="FF68D4"/>
                  </a:solidFill>
                  <a:latin typeface="Muli Regular Bold"/>
                </a:rPr>
                <a:t>Saran </a:t>
              </a:r>
              <a:r>
                <a:rPr lang="en-US" sz="1800" dirty="0" err="1">
                  <a:solidFill>
                    <a:srgbClr val="FF68D4"/>
                  </a:solidFill>
                  <a:latin typeface="Muli Regular Bold"/>
                </a:rPr>
                <a:t>dalam</a:t>
              </a:r>
              <a:r>
                <a:rPr lang="en-US" sz="1800" dirty="0">
                  <a:solidFill>
                    <a:srgbClr val="FF68D4"/>
                  </a:solidFill>
                  <a:latin typeface="Muli Regular Bold"/>
                </a:rPr>
                <a:t> </a:t>
              </a:r>
              <a:r>
                <a:rPr lang="en-US" sz="1800" dirty="0" err="1">
                  <a:solidFill>
                    <a:srgbClr val="FF68D4"/>
                  </a:solidFill>
                  <a:latin typeface="Muli Regular Bold"/>
                </a:rPr>
                <a:t>memilih</a:t>
              </a:r>
              <a:r>
                <a:rPr lang="en-US" sz="1800" dirty="0">
                  <a:solidFill>
                    <a:srgbClr val="FF68D4"/>
                  </a:solidFill>
                  <a:latin typeface="Muli Regular Bold"/>
                </a:rPr>
                <a:t> </a:t>
              </a:r>
              <a:r>
                <a:rPr lang="en-US" sz="1800" dirty="0" err="1">
                  <a:solidFill>
                    <a:srgbClr val="FF68D4"/>
                  </a:solidFill>
                  <a:latin typeface="Muli Regular Bold"/>
                </a:rPr>
                <a:t>metode</a:t>
              </a:r>
              <a:r>
                <a:rPr lang="en-US" sz="1800" dirty="0">
                  <a:solidFill>
                    <a:srgbClr val="FF68D4"/>
                  </a:solidFill>
                  <a:latin typeface="Muli Regular Bold"/>
                </a:rPr>
                <a:t> </a:t>
              </a:r>
              <a:r>
                <a:rPr lang="en-US" sz="1800" dirty="0" err="1">
                  <a:solidFill>
                    <a:srgbClr val="FF68D4"/>
                  </a:solidFill>
                  <a:latin typeface="Muli Regular Bold"/>
                </a:rPr>
                <a:t>numerik</a:t>
              </a:r>
              <a:r>
                <a:rPr lang="en-US" sz="1800" dirty="0">
                  <a:solidFill>
                    <a:srgbClr val="FF68D4"/>
                  </a:solidFill>
                  <a:latin typeface="Muli Regular Bold"/>
                </a:rPr>
                <a:t>:</a:t>
              </a:r>
              <a:r>
                <a:rPr lang="en-US" sz="1800" dirty="0">
                  <a:solidFill>
                    <a:srgbClr val="000000"/>
                  </a:solidFill>
                  <a:latin typeface="Muli Regular Bold"/>
                </a:rPr>
                <a:t> </a:t>
              </a:r>
              <a:r>
                <a:rPr lang="en-US" sz="1800" dirty="0" err="1">
                  <a:solidFill>
                    <a:srgbClr val="000000"/>
                  </a:solidFill>
                  <a:latin typeface="Muli Regular Bold"/>
                </a:rPr>
                <a:t>mempertimbangkan</a:t>
              </a:r>
              <a:r>
                <a:rPr lang="en-US" sz="1800" dirty="0">
                  <a:solidFill>
                    <a:srgbClr val="000000"/>
                  </a:solidFill>
                  <a:latin typeface="Muli Regular Bold"/>
                </a:rPr>
                <a:t> </a:t>
              </a:r>
              <a:r>
                <a:rPr lang="en-US" sz="1800" dirty="0" err="1">
                  <a:solidFill>
                    <a:srgbClr val="000000"/>
                  </a:solidFill>
                  <a:latin typeface="Muli Regular Bold"/>
                </a:rPr>
                <a:t>karakteristik</a:t>
              </a:r>
              <a:r>
                <a:rPr lang="en-US" sz="1800" dirty="0">
                  <a:solidFill>
                    <a:srgbClr val="000000"/>
                  </a:solidFill>
                  <a:latin typeface="Muli Regular Bold"/>
                </a:rPr>
                <a:t> </a:t>
              </a:r>
              <a:r>
                <a:rPr lang="en-US" sz="1800" dirty="0" err="1">
                  <a:solidFill>
                    <a:srgbClr val="000000"/>
                  </a:solidFill>
                  <a:latin typeface="Muli Regular Bold"/>
                </a:rPr>
                <a:t>dari</a:t>
              </a:r>
              <a:r>
                <a:rPr lang="en-US" sz="1800" dirty="0">
                  <a:solidFill>
                    <a:srgbClr val="000000"/>
                  </a:solidFill>
                  <a:latin typeface="Muli Regular Bold"/>
                </a:rPr>
                <a:t> </a:t>
              </a:r>
              <a:r>
                <a:rPr lang="en-US" sz="1800" dirty="0" err="1">
                  <a:solidFill>
                    <a:srgbClr val="000000"/>
                  </a:solidFill>
                  <a:latin typeface="Muli Regular Bold"/>
                </a:rPr>
                <a:t>persamaan</a:t>
              </a:r>
              <a:r>
                <a:rPr lang="en-US" sz="1800" dirty="0">
                  <a:solidFill>
                    <a:srgbClr val="000000"/>
                  </a:solidFill>
                  <a:latin typeface="Muli Regular Bold"/>
                </a:rPr>
                <a:t> </a:t>
              </a:r>
              <a:r>
                <a:rPr lang="en-US" sz="1800" dirty="0" err="1">
                  <a:solidFill>
                    <a:srgbClr val="000000"/>
                  </a:solidFill>
                  <a:latin typeface="Muli Regular Bold"/>
                </a:rPr>
                <a:t>diferensial</a:t>
              </a:r>
              <a:r>
                <a:rPr lang="en-US" sz="1800" dirty="0">
                  <a:solidFill>
                    <a:srgbClr val="000000"/>
                  </a:solidFill>
                  <a:latin typeface="Muli Regular Bold"/>
                </a:rPr>
                <a:t> yang </a:t>
              </a:r>
              <a:r>
                <a:rPr lang="en-US" sz="1800" dirty="0" err="1">
                  <a:solidFill>
                    <a:srgbClr val="000000"/>
                  </a:solidFill>
                  <a:latin typeface="Muli Regular Bold"/>
                </a:rPr>
                <a:t>ingin</a:t>
              </a:r>
              <a:r>
                <a:rPr lang="en-US" sz="1800" dirty="0">
                  <a:solidFill>
                    <a:srgbClr val="000000"/>
                  </a:solidFill>
                  <a:latin typeface="Muli Regular Bold"/>
                </a:rPr>
                <a:t> </a:t>
              </a:r>
              <a:r>
                <a:rPr lang="en-US" sz="1800" dirty="0" err="1">
                  <a:solidFill>
                    <a:srgbClr val="000000"/>
                  </a:solidFill>
                  <a:latin typeface="Muli Regular Bold"/>
                </a:rPr>
                <a:t>diselesaikan</a:t>
              </a:r>
              <a:r>
                <a:rPr lang="en-US" sz="1800" dirty="0">
                  <a:solidFill>
                    <a:srgbClr val="000000"/>
                  </a:solidFill>
                  <a:latin typeface="Muli Regular Bold"/>
                </a:rPr>
                <a:t>; </a:t>
              </a:r>
              <a:r>
                <a:rPr lang="en-US" sz="1800" dirty="0" err="1">
                  <a:solidFill>
                    <a:srgbClr val="000000"/>
                  </a:solidFill>
                  <a:latin typeface="Muli Regular Bold"/>
                </a:rPr>
                <a:t>mempertimbangkan</a:t>
              </a:r>
              <a:r>
                <a:rPr lang="en-US" sz="1800" dirty="0">
                  <a:solidFill>
                    <a:srgbClr val="000000"/>
                  </a:solidFill>
                  <a:latin typeface="Muli Regular Bold"/>
                </a:rPr>
                <a:t> </a:t>
              </a:r>
              <a:r>
                <a:rPr lang="en-US" sz="1800" dirty="0" err="1">
                  <a:solidFill>
                    <a:srgbClr val="000000"/>
                  </a:solidFill>
                  <a:latin typeface="Muli Regular Bold"/>
                </a:rPr>
                <a:t>kecepatan</a:t>
              </a:r>
              <a:r>
                <a:rPr lang="en-US" sz="1800" dirty="0">
                  <a:solidFill>
                    <a:srgbClr val="000000"/>
                  </a:solidFill>
                  <a:latin typeface="Muli Regular Bold"/>
                </a:rPr>
                <a:t> dan </a:t>
              </a:r>
              <a:r>
                <a:rPr lang="en-US" sz="1800" dirty="0" err="1">
                  <a:solidFill>
                    <a:srgbClr val="000000"/>
                  </a:solidFill>
                  <a:latin typeface="Muli Regular Bold"/>
                </a:rPr>
                <a:t>akurasi</a:t>
              </a:r>
              <a:r>
                <a:rPr lang="en-US" sz="1800" dirty="0">
                  <a:solidFill>
                    <a:srgbClr val="000000"/>
                  </a:solidFill>
                  <a:latin typeface="Muli Regular Bold"/>
                </a:rPr>
                <a:t>; </a:t>
              </a:r>
              <a:r>
                <a:rPr lang="en-US" sz="1800" dirty="0" err="1">
                  <a:solidFill>
                    <a:srgbClr val="000000"/>
                  </a:solidFill>
                  <a:latin typeface="Muli Regular Bold"/>
                </a:rPr>
                <a:t>memilih</a:t>
              </a:r>
              <a:r>
                <a:rPr lang="en-US" sz="1800" dirty="0">
                  <a:solidFill>
                    <a:srgbClr val="000000"/>
                  </a:solidFill>
                  <a:latin typeface="Muli Regular Bold"/>
                </a:rPr>
                <a:t> library </a:t>
              </a:r>
              <a:r>
                <a:rPr lang="en-US" sz="1800" dirty="0" err="1">
                  <a:solidFill>
                    <a:srgbClr val="000000"/>
                  </a:solidFill>
                  <a:latin typeface="Muli Regular Bold"/>
                </a:rPr>
                <a:t>pemrograman</a:t>
              </a:r>
              <a:r>
                <a:rPr lang="en-US" sz="1800" dirty="0">
                  <a:solidFill>
                    <a:srgbClr val="000000"/>
                  </a:solidFill>
                  <a:latin typeface="Muli Regular Bold"/>
                </a:rPr>
                <a:t> yang </a:t>
              </a:r>
              <a:r>
                <a:rPr lang="en-US" sz="1800" dirty="0" err="1">
                  <a:solidFill>
                    <a:srgbClr val="000000"/>
                  </a:solidFill>
                  <a:latin typeface="Muli Regular Bold"/>
                </a:rPr>
                <a:t>tepat</a:t>
              </a:r>
              <a:r>
                <a:rPr lang="en-US" sz="1800" dirty="0">
                  <a:solidFill>
                    <a:srgbClr val="000000"/>
                  </a:solidFill>
                  <a:latin typeface="Muli Regular Bold"/>
                </a:rPr>
                <a:t>; </a:t>
              </a:r>
              <a:r>
                <a:rPr lang="en-US" sz="1800" dirty="0" err="1">
                  <a:solidFill>
                    <a:srgbClr val="000000"/>
                  </a:solidFill>
                  <a:latin typeface="Muli Regular Bold"/>
                </a:rPr>
                <a:t>mempertimbangkan</a:t>
              </a:r>
              <a:r>
                <a:rPr lang="en-US" sz="1800" dirty="0">
                  <a:solidFill>
                    <a:srgbClr val="000000"/>
                  </a:solidFill>
                  <a:latin typeface="Muli Regular Bold"/>
                </a:rPr>
                <a:t> parameter </a:t>
              </a:r>
              <a:r>
                <a:rPr lang="en-US" sz="1800" dirty="0" err="1">
                  <a:solidFill>
                    <a:srgbClr val="000000"/>
                  </a:solidFill>
                  <a:latin typeface="Muli Regular Bold"/>
                </a:rPr>
                <a:t>seperti</a:t>
              </a:r>
              <a:r>
                <a:rPr lang="en-US" sz="1800" dirty="0">
                  <a:solidFill>
                    <a:srgbClr val="000000"/>
                  </a:solidFill>
                  <a:latin typeface="Muli Regular Bold"/>
                </a:rPr>
                <a:t> time consumption, </a:t>
              </a:r>
              <a:r>
                <a:rPr lang="en-US" sz="1800" dirty="0" err="1">
                  <a:solidFill>
                    <a:srgbClr val="000000"/>
                  </a:solidFill>
                  <a:latin typeface="Muli Regular Bold"/>
                </a:rPr>
                <a:t>waktu</a:t>
              </a:r>
              <a:r>
                <a:rPr lang="en-US" sz="1800" dirty="0">
                  <a:solidFill>
                    <a:srgbClr val="000000"/>
                  </a:solidFill>
                  <a:latin typeface="Muli Regular Bold"/>
                </a:rPr>
                <a:t> dan </a:t>
              </a:r>
              <a:r>
                <a:rPr lang="en-US" sz="1800" dirty="0" err="1">
                  <a:solidFill>
                    <a:srgbClr val="000000"/>
                  </a:solidFill>
                  <a:latin typeface="Muli Regular Bold"/>
                </a:rPr>
                <a:t>stepsize</a:t>
              </a:r>
              <a:r>
                <a:rPr lang="en-US" sz="1800" dirty="0">
                  <a:solidFill>
                    <a:srgbClr val="000000"/>
                  </a:solidFill>
                  <a:latin typeface="Muli Regular Bold"/>
                </a:rPr>
                <a:t>, </a:t>
              </a:r>
              <a:r>
                <a:rPr lang="en-US" sz="1800" dirty="0" err="1">
                  <a:solidFill>
                    <a:srgbClr val="000000"/>
                  </a:solidFill>
                  <a:latin typeface="Muli Regular Bold"/>
                </a:rPr>
                <a:t>serta</a:t>
              </a:r>
              <a:r>
                <a:rPr lang="en-US" sz="1800" dirty="0">
                  <a:solidFill>
                    <a:srgbClr val="000000"/>
                  </a:solidFill>
                  <a:latin typeface="Muli Regular Bold"/>
                </a:rPr>
                <a:t> </a:t>
              </a:r>
              <a:r>
                <a:rPr lang="en-US" sz="1800" dirty="0" err="1">
                  <a:solidFill>
                    <a:srgbClr val="000000"/>
                  </a:solidFill>
                  <a:latin typeface="Muli Regular Bold"/>
                </a:rPr>
                <a:t>akurasi</a:t>
              </a:r>
              <a:r>
                <a:rPr lang="en-US" sz="1800" dirty="0">
                  <a:solidFill>
                    <a:srgbClr val="000000"/>
                  </a:solidFill>
                  <a:latin typeface="Muli Regular Bold"/>
                </a:rPr>
                <a:t> dan </a:t>
              </a:r>
              <a:r>
                <a:rPr lang="en-US" sz="1800" dirty="0" err="1">
                  <a:solidFill>
                    <a:srgbClr val="000000"/>
                  </a:solidFill>
                  <a:latin typeface="Muli Regular Bold"/>
                </a:rPr>
                <a:t>kecepatan</a:t>
              </a:r>
              <a:r>
                <a:rPr lang="en-US" sz="1800" dirty="0">
                  <a:solidFill>
                    <a:srgbClr val="000000"/>
                  </a:solidFill>
                  <a:latin typeface="Muli Regular Bold"/>
                </a:rPr>
                <a:t>; </a:t>
              </a:r>
              <a:r>
                <a:rPr lang="en-US" sz="1800" dirty="0" err="1">
                  <a:solidFill>
                    <a:srgbClr val="000000"/>
                  </a:solidFill>
                  <a:latin typeface="Muli Regular Bold"/>
                </a:rPr>
                <a:t>membandingkan</a:t>
              </a:r>
              <a:r>
                <a:rPr lang="en-US" sz="1800" dirty="0">
                  <a:solidFill>
                    <a:srgbClr val="000000"/>
                  </a:solidFill>
                  <a:latin typeface="Muli Regular Bold"/>
                </a:rPr>
                <a:t> dan </a:t>
              </a:r>
              <a:r>
                <a:rPr lang="en-US" sz="1800" dirty="0" err="1">
                  <a:solidFill>
                    <a:srgbClr val="000000"/>
                  </a:solidFill>
                  <a:latin typeface="Muli Regular Bold"/>
                </a:rPr>
                <a:t>memvalidasi</a:t>
              </a:r>
              <a:r>
                <a:rPr lang="en-US" sz="1800" dirty="0">
                  <a:solidFill>
                    <a:srgbClr val="000000"/>
                  </a:solidFill>
                  <a:latin typeface="Muli Regular Bold"/>
                </a:rPr>
                <a:t> </a:t>
              </a:r>
              <a:r>
                <a:rPr lang="en-US" sz="1800" dirty="0" err="1">
                  <a:solidFill>
                    <a:srgbClr val="000000"/>
                  </a:solidFill>
                  <a:latin typeface="Muli Regular Bold"/>
                </a:rPr>
                <a:t>satu</a:t>
              </a:r>
              <a:r>
                <a:rPr lang="en-US" sz="1800" dirty="0">
                  <a:solidFill>
                    <a:srgbClr val="000000"/>
                  </a:solidFill>
                  <a:latin typeface="Muli Regular Bold"/>
                </a:rPr>
                <a:t> </a:t>
              </a:r>
              <a:r>
                <a:rPr lang="en-US" sz="1800" dirty="0" err="1">
                  <a:solidFill>
                    <a:srgbClr val="000000"/>
                  </a:solidFill>
                  <a:latin typeface="Muli Regular Bold"/>
                </a:rPr>
                <a:t>metode</a:t>
              </a:r>
              <a:r>
                <a:rPr lang="en-US" sz="1800" dirty="0">
                  <a:solidFill>
                    <a:srgbClr val="000000"/>
                  </a:solidFill>
                  <a:latin typeface="Muli Regular Bold"/>
                </a:rPr>
                <a:t> </a:t>
              </a:r>
              <a:r>
                <a:rPr lang="en-US" sz="1800" dirty="0" err="1">
                  <a:solidFill>
                    <a:srgbClr val="000000"/>
                  </a:solidFill>
                  <a:latin typeface="Muli Regular Bold"/>
                </a:rPr>
                <a:t>dengan</a:t>
              </a:r>
              <a:r>
                <a:rPr lang="en-US" sz="1800" dirty="0">
                  <a:solidFill>
                    <a:srgbClr val="000000"/>
                  </a:solidFill>
                  <a:latin typeface="Muli Regular Bold"/>
                </a:rPr>
                <a:t> </a:t>
              </a:r>
              <a:r>
                <a:rPr lang="en-US" sz="1800" dirty="0" err="1">
                  <a:solidFill>
                    <a:srgbClr val="000000"/>
                  </a:solidFill>
                  <a:latin typeface="Muli Regular Bold"/>
                </a:rPr>
                <a:t>metode</a:t>
              </a:r>
              <a:r>
                <a:rPr lang="en-US" sz="1800" dirty="0">
                  <a:solidFill>
                    <a:srgbClr val="000000"/>
                  </a:solidFill>
                  <a:latin typeface="Muli Regular Bold"/>
                </a:rPr>
                <a:t> </a:t>
              </a:r>
              <a:r>
                <a:rPr lang="en-US" sz="1800" dirty="0" err="1">
                  <a:solidFill>
                    <a:srgbClr val="000000"/>
                  </a:solidFill>
                  <a:latin typeface="Muli Regular Bold"/>
                </a:rPr>
                <a:t>numerik</a:t>
              </a:r>
              <a:r>
                <a:rPr lang="en-US" sz="1800" dirty="0">
                  <a:solidFill>
                    <a:srgbClr val="000000"/>
                  </a:solidFill>
                  <a:latin typeface="Muli Regular Bold"/>
                </a:rPr>
                <a:t> </a:t>
              </a:r>
              <a:r>
                <a:rPr lang="en-US" sz="1800" dirty="0" err="1">
                  <a:solidFill>
                    <a:srgbClr val="000000"/>
                  </a:solidFill>
                  <a:latin typeface="Muli Regular Bold"/>
                </a:rPr>
                <a:t>lainnya</a:t>
              </a:r>
              <a:r>
                <a:rPr lang="en-US" sz="1800" dirty="0">
                  <a:solidFill>
                    <a:srgbClr val="000000"/>
                  </a:solidFill>
                  <a:latin typeface="Muli Regular Bold"/>
                </a:rPr>
                <a:t> </a:t>
              </a:r>
              <a:r>
                <a:rPr lang="en-US" sz="1800" dirty="0" err="1">
                  <a:solidFill>
                    <a:srgbClr val="000000"/>
                  </a:solidFill>
                  <a:latin typeface="Muli Regular Bold"/>
                </a:rPr>
                <a:t>untuk</a:t>
              </a:r>
              <a:r>
                <a:rPr lang="en-US" sz="1800" dirty="0">
                  <a:solidFill>
                    <a:srgbClr val="000000"/>
                  </a:solidFill>
                  <a:latin typeface="Muli Regular Bold"/>
                </a:rPr>
                <a:t> </a:t>
              </a:r>
              <a:r>
                <a:rPr lang="en-US" sz="1800" dirty="0" err="1">
                  <a:solidFill>
                    <a:srgbClr val="000000"/>
                  </a:solidFill>
                  <a:latin typeface="Muli Regular Bold"/>
                </a:rPr>
                <a:t>memastikan</a:t>
              </a:r>
              <a:r>
                <a:rPr lang="en-US" sz="1800" dirty="0">
                  <a:solidFill>
                    <a:srgbClr val="000000"/>
                  </a:solidFill>
                  <a:latin typeface="Muli Regular Bold"/>
                </a:rPr>
                <a:t> </a:t>
              </a:r>
              <a:r>
                <a:rPr lang="en-US" sz="1800" dirty="0" err="1">
                  <a:solidFill>
                    <a:srgbClr val="000000"/>
                  </a:solidFill>
                  <a:latin typeface="Muli Regular Bold"/>
                </a:rPr>
                <a:t>akurasi</a:t>
              </a:r>
              <a:r>
                <a:rPr lang="en-US" sz="1800" dirty="0">
                  <a:solidFill>
                    <a:srgbClr val="000000"/>
                  </a:solidFill>
                  <a:latin typeface="Muli Regular Bold"/>
                </a:rPr>
                <a:t>.</a:t>
              </a:r>
            </a:p>
          </p:txBody>
        </p:sp>
      </p:grpSp>
      <p:grpSp>
        <p:nvGrpSpPr>
          <p:cNvPr id="21" name="Group 21"/>
          <p:cNvGrpSpPr/>
          <p:nvPr/>
        </p:nvGrpSpPr>
        <p:grpSpPr>
          <a:xfrm>
            <a:off x="1028700" y="8940718"/>
            <a:ext cx="2982603" cy="558194"/>
            <a:chOff x="0" y="0"/>
            <a:chExt cx="3976804" cy="744259"/>
          </a:xfrm>
        </p:grpSpPr>
        <p:grpSp>
          <p:nvGrpSpPr>
            <p:cNvPr id="22" name="Group 22"/>
            <p:cNvGrpSpPr/>
            <p:nvPr/>
          </p:nvGrpSpPr>
          <p:grpSpPr>
            <a:xfrm>
              <a:off x="0" y="0"/>
              <a:ext cx="3976804" cy="744259"/>
              <a:chOff x="0" y="0"/>
              <a:chExt cx="6897394" cy="1290848"/>
            </a:xfrm>
          </p:grpSpPr>
          <p:sp>
            <p:nvSpPr>
              <p:cNvPr id="23" name="Freeform 23"/>
              <p:cNvSpPr/>
              <p:nvPr/>
            </p:nvSpPr>
            <p:spPr>
              <a:xfrm>
                <a:off x="0" y="0"/>
                <a:ext cx="6897394" cy="1290848"/>
              </a:xfrm>
              <a:custGeom>
                <a:avLst/>
                <a:gdLst/>
                <a:ahLst/>
                <a:cxnLst/>
                <a:rect l="l" t="t" r="r" b="b"/>
                <a:pathLst>
                  <a:path w="6897394" h="1290848">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id="24" name="TextBox 24"/>
            <p:cNvSpPr txBox="1"/>
            <p:nvPr/>
          </p:nvSpPr>
          <p:spPr>
            <a:xfrm>
              <a:off x="448728" y="180995"/>
              <a:ext cx="3079349" cy="372745"/>
            </a:xfrm>
            <a:prstGeom prst="rect">
              <a:avLst/>
            </a:prstGeom>
          </p:spPr>
          <p:txBody>
            <a:bodyPr lIns="0" tIns="0" rIns="0" bIns="0" rtlCol="0" anchor="t">
              <a:spAutoFit/>
            </a:bodyPr>
            <a:lstStyle/>
            <a:p>
              <a:pPr algn="ctr">
                <a:lnSpc>
                  <a:spcPts val="2340"/>
                </a:lnSpc>
              </a:pPr>
              <a:r>
                <a:rPr lang="en-US" sz="1800" u="none">
                  <a:solidFill>
                    <a:srgbClr val="000000"/>
                  </a:solidFill>
                  <a:latin typeface="Muli Regular"/>
                </a:rPr>
                <a:t>BACK TO AGENDA</a:t>
              </a:r>
            </a:p>
          </p:txBody>
        </p:sp>
      </p:grpSp>
      <p:grpSp>
        <p:nvGrpSpPr>
          <p:cNvPr id="25" name="Group 25"/>
          <p:cNvGrpSpPr/>
          <p:nvPr/>
        </p:nvGrpSpPr>
        <p:grpSpPr>
          <a:xfrm>
            <a:off x="1403194" y="4164277"/>
            <a:ext cx="2233615" cy="2233615"/>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38100">
              <a:solidFill>
                <a:srgbClr val="FF68D4"/>
              </a:solidFill>
            </a:ln>
          </p:spPr>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2100"/>
                </a:lnSpc>
              </a:pPr>
              <a:r>
                <a:rPr lang="en-US" sz="1500">
                  <a:solidFill>
                    <a:srgbClr val="000000"/>
                  </a:solidFill>
                  <a:latin typeface="Muli Regular"/>
                </a:rPr>
                <a:t>Kesimpulan</a:t>
              </a:r>
            </a:p>
          </p:txBody>
        </p:sp>
      </p:grpSp>
      <p:grpSp>
        <p:nvGrpSpPr>
          <p:cNvPr id="28" name="Group 28"/>
          <p:cNvGrpSpPr>
            <a:grpSpLocks noChangeAspect="1"/>
          </p:cNvGrpSpPr>
          <p:nvPr/>
        </p:nvGrpSpPr>
        <p:grpSpPr>
          <a:xfrm>
            <a:off x="5848187" y="1355983"/>
            <a:ext cx="840801" cy="840798"/>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6666" b="-16666"/>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0857"/>
            <a:ext cx="6942673" cy="6955319"/>
          </a:xfrm>
          <a:custGeom>
            <a:avLst/>
            <a:gdLst/>
            <a:ahLst/>
            <a:cxnLst/>
            <a:rect l="l" t="t" r="r" b="b"/>
            <a:pathLst>
              <a:path w="6942673" h="6955319">
                <a:moveTo>
                  <a:pt x="0" y="0"/>
                </a:moveTo>
                <a:lnTo>
                  <a:pt x="6942673" y="0"/>
                </a:lnTo>
                <a:lnTo>
                  <a:pt x="6942673" y="6955319"/>
                </a:lnTo>
                <a:lnTo>
                  <a:pt x="0" y="6955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125246" y="-70857"/>
            <a:ext cx="6942673" cy="6955319"/>
          </a:xfrm>
          <a:custGeom>
            <a:avLst/>
            <a:gdLst/>
            <a:ahLst/>
            <a:cxnLst/>
            <a:rect l="l" t="t" r="r" b="b"/>
            <a:pathLst>
              <a:path w="6942673" h="6955319">
                <a:moveTo>
                  <a:pt x="0" y="0"/>
                </a:moveTo>
                <a:lnTo>
                  <a:pt x="6942673" y="0"/>
                </a:lnTo>
                <a:lnTo>
                  <a:pt x="6942673" y="6955319"/>
                </a:lnTo>
                <a:lnTo>
                  <a:pt x="0" y="6955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586120" y="-70857"/>
            <a:ext cx="6942673" cy="6955319"/>
          </a:xfrm>
          <a:custGeom>
            <a:avLst/>
            <a:gdLst/>
            <a:ahLst/>
            <a:cxnLst/>
            <a:rect l="l" t="t" r="r" b="b"/>
            <a:pathLst>
              <a:path w="6942673" h="6955319">
                <a:moveTo>
                  <a:pt x="0" y="0"/>
                </a:moveTo>
                <a:lnTo>
                  <a:pt x="6942674" y="0"/>
                </a:lnTo>
                <a:lnTo>
                  <a:pt x="6942674" y="6955319"/>
                </a:lnTo>
                <a:lnTo>
                  <a:pt x="0" y="6955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15118" y="5597211"/>
            <a:ext cx="6942673" cy="6955319"/>
          </a:xfrm>
          <a:custGeom>
            <a:avLst/>
            <a:gdLst/>
            <a:ahLst/>
            <a:cxnLst/>
            <a:rect l="l" t="t" r="r" b="b"/>
            <a:pathLst>
              <a:path w="6942673" h="6955319">
                <a:moveTo>
                  <a:pt x="0" y="0"/>
                </a:moveTo>
                <a:lnTo>
                  <a:pt x="6942673" y="0"/>
                </a:lnTo>
                <a:lnTo>
                  <a:pt x="6942673" y="6955319"/>
                </a:lnTo>
                <a:lnTo>
                  <a:pt x="0" y="6955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470131" y="5597211"/>
            <a:ext cx="6942673" cy="6955319"/>
          </a:xfrm>
          <a:custGeom>
            <a:avLst/>
            <a:gdLst/>
            <a:ahLst/>
            <a:cxnLst/>
            <a:rect l="l" t="t" r="r" b="b"/>
            <a:pathLst>
              <a:path w="6942673" h="6955319">
                <a:moveTo>
                  <a:pt x="0" y="0"/>
                </a:moveTo>
                <a:lnTo>
                  <a:pt x="6942674" y="0"/>
                </a:lnTo>
                <a:lnTo>
                  <a:pt x="6942674" y="6955319"/>
                </a:lnTo>
                <a:lnTo>
                  <a:pt x="0" y="6955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2027653" y="5597211"/>
            <a:ext cx="6942673" cy="6955319"/>
          </a:xfrm>
          <a:custGeom>
            <a:avLst/>
            <a:gdLst/>
            <a:ahLst/>
            <a:cxnLst/>
            <a:rect l="l" t="t" r="r" b="b"/>
            <a:pathLst>
              <a:path w="6942673" h="6955319">
                <a:moveTo>
                  <a:pt x="0" y="0"/>
                </a:moveTo>
                <a:lnTo>
                  <a:pt x="6942673" y="0"/>
                </a:lnTo>
                <a:lnTo>
                  <a:pt x="6942673" y="6955319"/>
                </a:lnTo>
                <a:lnTo>
                  <a:pt x="0" y="6955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4548664" y="4593797"/>
            <a:ext cx="8576582" cy="2512487"/>
            <a:chOff x="0" y="0"/>
            <a:chExt cx="2016162" cy="590629"/>
          </a:xfrm>
        </p:grpSpPr>
        <p:sp>
          <p:nvSpPr>
            <p:cNvPr id="9" name="Freeform 9"/>
            <p:cNvSpPr/>
            <p:nvPr/>
          </p:nvSpPr>
          <p:spPr>
            <a:xfrm>
              <a:off x="203200" y="-473"/>
              <a:ext cx="1609762" cy="591576"/>
            </a:xfrm>
            <a:custGeom>
              <a:avLst/>
              <a:gdLst/>
              <a:ahLst/>
              <a:cxnLst/>
              <a:rect l="l" t="t" r="r" b="b"/>
              <a:pathLst>
                <a:path w="1609762" h="591576">
                  <a:moveTo>
                    <a:pt x="1609762" y="473"/>
                  </a:moveTo>
                  <a:cubicBezTo>
                    <a:pt x="1503942" y="0"/>
                    <a:pt x="1405956" y="56183"/>
                    <a:pt x="1352909" y="147748"/>
                  </a:cubicBezTo>
                  <a:cubicBezTo>
                    <a:pt x="1299862" y="239313"/>
                    <a:pt x="1299862" y="352263"/>
                    <a:pt x="1352909" y="443828"/>
                  </a:cubicBezTo>
                  <a:cubicBezTo>
                    <a:pt x="1405956" y="535393"/>
                    <a:pt x="1503942" y="591576"/>
                    <a:pt x="1609762" y="591102"/>
                  </a:cubicBezTo>
                  <a:lnTo>
                    <a:pt x="0" y="591102"/>
                  </a:lnTo>
                  <a:cubicBezTo>
                    <a:pt x="105820" y="591576"/>
                    <a:pt x="203806" y="535393"/>
                    <a:pt x="256853" y="443828"/>
                  </a:cubicBezTo>
                  <a:cubicBezTo>
                    <a:pt x="309900" y="352263"/>
                    <a:pt x="309900" y="239313"/>
                    <a:pt x="256853" y="147748"/>
                  </a:cubicBezTo>
                  <a:cubicBezTo>
                    <a:pt x="203806" y="56183"/>
                    <a:pt x="105820" y="0"/>
                    <a:pt x="0" y="473"/>
                  </a:cubicBezTo>
                  <a:close/>
                </a:path>
              </a:pathLst>
            </a:custGeom>
            <a:gradFill rotWithShape="1">
              <a:gsLst>
                <a:gs pos="0">
                  <a:srgbClr val="C2AFAF">
                    <a:alpha val="100000"/>
                  </a:srgbClr>
                </a:gs>
                <a:gs pos="100000">
                  <a:srgbClr val="8A7BBD">
                    <a:alpha val="100000"/>
                  </a:srgbClr>
                </a:gs>
              </a:gsLst>
              <a:lin ang="5400000"/>
            </a:gradFill>
          </p:spPr>
        </p:sp>
        <p:sp>
          <p:nvSpPr>
            <p:cNvPr id="10" name="TextBox 10"/>
            <p:cNvSpPr txBox="1"/>
            <p:nvPr/>
          </p:nvSpPr>
          <p:spPr>
            <a:xfrm>
              <a:off x="0" y="-28575"/>
              <a:ext cx="812800" cy="434975"/>
            </a:xfrm>
            <a:prstGeom prst="rect">
              <a:avLst/>
            </a:prstGeom>
          </p:spPr>
          <p:txBody>
            <a:bodyPr lIns="50800" tIns="50800" rIns="50800" bIns="50800" rtlCol="0" anchor="ctr"/>
            <a:lstStyle/>
            <a:p>
              <a:pPr algn="ctr">
                <a:lnSpc>
                  <a:spcPts val="2520"/>
                </a:lnSpc>
              </a:pPr>
              <a:endParaRPr/>
            </a:p>
          </p:txBody>
        </p:sp>
      </p:grpSp>
      <p:grpSp>
        <p:nvGrpSpPr>
          <p:cNvPr id="11" name="Group 11"/>
          <p:cNvGrpSpPr/>
          <p:nvPr/>
        </p:nvGrpSpPr>
        <p:grpSpPr>
          <a:xfrm>
            <a:off x="4340354" y="1028700"/>
            <a:ext cx="9607293" cy="1787172"/>
            <a:chOff x="0" y="0"/>
            <a:chExt cx="12809724" cy="2382896"/>
          </a:xfrm>
        </p:grpSpPr>
        <p:sp>
          <p:nvSpPr>
            <p:cNvPr id="12" name="TextBox 12"/>
            <p:cNvSpPr txBox="1"/>
            <p:nvPr/>
          </p:nvSpPr>
          <p:spPr>
            <a:xfrm>
              <a:off x="0" y="0"/>
              <a:ext cx="12809724" cy="1828800"/>
            </a:xfrm>
            <a:prstGeom prst="rect">
              <a:avLst/>
            </a:prstGeom>
          </p:spPr>
          <p:txBody>
            <a:bodyPr lIns="0" tIns="0" rIns="0" bIns="0" rtlCol="0" anchor="t">
              <a:spAutoFit/>
            </a:bodyPr>
            <a:lstStyle/>
            <a:p>
              <a:pPr algn="ctr">
                <a:lnSpc>
                  <a:spcPts val="10800"/>
                </a:lnSpc>
              </a:pPr>
              <a:r>
                <a:rPr lang="en-US" sz="9000">
                  <a:solidFill>
                    <a:srgbClr val="000000"/>
                  </a:solidFill>
                  <a:latin typeface="Playfair Display Bold"/>
                </a:rPr>
                <a:t>lampiran</a:t>
              </a:r>
            </a:p>
          </p:txBody>
        </p:sp>
        <p:sp>
          <p:nvSpPr>
            <p:cNvPr id="13" name="TextBox 13"/>
            <p:cNvSpPr txBox="1"/>
            <p:nvPr/>
          </p:nvSpPr>
          <p:spPr>
            <a:xfrm>
              <a:off x="0" y="1909821"/>
              <a:ext cx="12809724" cy="473075"/>
            </a:xfrm>
            <a:prstGeom prst="rect">
              <a:avLst/>
            </a:prstGeom>
          </p:spPr>
          <p:txBody>
            <a:bodyPr lIns="0" tIns="0" rIns="0" bIns="0" rtlCol="0" anchor="t">
              <a:spAutoFit/>
            </a:bodyPr>
            <a:lstStyle/>
            <a:p>
              <a:pPr marL="0" lvl="0" indent="0" algn="ctr">
                <a:lnSpc>
                  <a:spcPts val="3000"/>
                </a:lnSpc>
                <a:spcBef>
                  <a:spcPct val="0"/>
                </a:spcBef>
              </a:pPr>
              <a:r>
                <a:rPr lang="en-US" sz="2000">
                  <a:solidFill>
                    <a:srgbClr val="000000"/>
                  </a:solidFill>
                  <a:latin typeface="Muli Regular"/>
                </a:rPr>
                <a:t>jupyter notebook </a:t>
              </a:r>
            </a:p>
          </p:txBody>
        </p:sp>
      </p:grpSp>
      <p:sp>
        <p:nvSpPr>
          <p:cNvPr id="14" name="TextBox 14"/>
          <p:cNvSpPr txBox="1"/>
          <p:nvPr/>
        </p:nvSpPr>
        <p:spPr>
          <a:xfrm>
            <a:off x="4730144" y="5317911"/>
            <a:ext cx="8213622" cy="1035685"/>
          </a:xfrm>
          <a:prstGeom prst="rect">
            <a:avLst/>
          </a:prstGeom>
        </p:spPr>
        <p:txBody>
          <a:bodyPr lIns="0" tIns="0" rIns="0" bIns="0" rtlCol="0" anchor="t">
            <a:spAutoFit/>
          </a:bodyPr>
          <a:lstStyle/>
          <a:p>
            <a:pPr algn="ctr">
              <a:lnSpc>
                <a:spcPts val="4159"/>
              </a:lnSpc>
            </a:pPr>
            <a:r>
              <a:rPr lang="en-US" sz="3199" u="sng" dirty="0">
                <a:solidFill>
                  <a:srgbClr val="000000"/>
                </a:solidFill>
                <a:latin typeface="Muli Regular Bold"/>
                <a:hlinkClick r:id="rId4" tooltip="https://bit.ly/Case_4_Team2_FB_StiffODEsPadaChemicalReactionKinetic"/>
              </a:rPr>
              <a:t>https://bit.ly/Case_4_Team2_FB_StiffODEsPadaChemicalReactionKinetic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49594" y="8604269"/>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471632" y="8604269"/>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949594" y="4297372"/>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71632" y="4297372"/>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8594744"/>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471632" y="0"/>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4297372"/>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0"/>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3415607" y="8594744"/>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8949594" y="0"/>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415607" y="4297372"/>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3415607" y="0"/>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3578963" y="2461700"/>
            <a:ext cx="11263423" cy="5055638"/>
            <a:chOff x="0" y="0"/>
            <a:chExt cx="2966498" cy="1331526"/>
          </a:xfrm>
        </p:grpSpPr>
        <p:sp>
          <p:nvSpPr>
            <p:cNvPr id="15" name="Freeform 15"/>
            <p:cNvSpPr/>
            <p:nvPr/>
          </p:nvSpPr>
          <p:spPr>
            <a:xfrm>
              <a:off x="0" y="0"/>
              <a:ext cx="2966498" cy="1331526"/>
            </a:xfrm>
            <a:custGeom>
              <a:avLst/>
              <a:gdLst/>
              <a:ahLst/>
              <a:cxnLst/>
              <a:rect l="l" t="t" r="r" b="b"/>
              <a:pathLst>
                <a:path w="2966498" h="1331526">
                  <a:moveTo>
                    <a:pt x="35055" y="0"/>
                  </a:moveTo>
                  <a:lnTo>
                    <a:pt x="2931443" y="0"/>
                  </a:lnTo>
                  <a:cubicBezTo>
                    <a:pt x="2950804" y="0"/>
                    <a:pt x="2966498" y="15695"/>
                    <a:pt x="2966498" y="35055"/>
                  </a:cubicBezTo>
                  <a:lnTo>
                    <a:pt x="2966498" y="1296471"/>
                  </a:lnTo>
                  <a:cubicBezTo>
                    <a:pt x="2966498" y="1315832"/>
                    <a:pt x="2950804" y="1331526"/>
                    <a:pt x="2931443" y="1331526"/>
                  </a:cubicBezTo>
                  <a:lnTo>
                    <a:pt x="35055" y="1331526"/>
                  </a:lnTo>
                  <a:cubicBezTo>
                    <a:pt x="25758" y="1331526"/>
                    <a:pt x="16841" y="1327833"/>
                    <a:pt x="10267" y="1321259"/>
                  </a:cubicBezTo>
                  <a:cubicBezTo>
                    <a:pt x="3693" y="1314685"/>
                    <a:pt x="0" y="1305768"/>
                    <a:pt x="0" y="1296471"/>
                  </a:cubicBezTo>
                  <a:lnTo>
                    <a:pt x="0" y="35055"/>
                  </a:lnTo>
                  <a:cubicBezTo>
                    <a:pt x="0" y="15695"/>
                    <a:pt x="15695" y="0"/>
                    <a:pt x="35055" y="0"/>
                  </a:cubicBezTo>
                  <a:close/>
                </a:path>
              </a:pathLst>
            </a:custGeom>
            <a:gradFill rotWithShape="1">
              <a:gsLst>
                <a:gs pos="0">
                  <a:srgbClr val="C2AFAF">
                    <a:alpha val="100000"/>
                  </a:srgbClr>
                </a:gs>
                <a:gs pos="100000">
                  <a:srgbClr val="8A7BBD">
                    <a:alpha val="100000"/>
                  </a:srgbClr>
                </a:gs>
              </a:gsLst>
              <a:lin ang="2100000"/>
            </a:gra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17" name="Freeform 17"/>
          <p:cNvSpPr/>
          <p:nvPr/>
        </p:nvSpPr>
        <p:spPr>
          <a:xfrm>
            <a:off x="17887597" y="0"/>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7887597" y="5143500"/>
            <a:ext cx="4739043" cy="4747675"/>
          </a:xfrm>
          <a:custGeom>
            <a:avLst/>
            <a:gdLst/>
            <a:ahLst/>
            <a:cxnLst/>
            <a:rect l="l" t="t" r="r" b="b"/>
            <a:pathLst>
              <a:path w="4739043" h="4747675">
                <a:moveTo>
                  <a:pt x="0" y="0"/>
                </a:moveTo>
                <a:lnTo>
                  <a:pt x="4739043" y="0"/>
                </a:lnTo>
                <a:lnTo>
                  <a:pt x="4739043" y="4747675"/>
                </a:lnTo>
                <a:lnTo>
                  <a:pt x="0" y="4747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4712574" y="4297372"/>
            <a:ext cx="8862852" cy="1371564"/>
          </a:xfrm>
          <a:prstGeom prst="rect">
            <a:avLst/>
          </a:prstGeom>
        </p:spPr>
        <p:txBody>
          <a:bodyPr lIns="0" tIns="0" rIns="0" bIns="0" rtlCol="0" anchor="t">
            <a:spAutoFit/>
          </a:bodyPr>
          <a:lstStyle/>
          <a:p>
            <a:pPr algn="ctr">
              <a:lnSpc>
                <a:spcPts val="10800"/>
              </a:lnSpc>
            </a:pPr>
            <a:r>
              <a:rPr lang="en-US" sz="9000">
                <a:solidFill>
                  <a:srgbClr val="FAF6FF"/>
                </a:solidFill>
                <a:latin typeface="Playfair Display Bold"/>
              </a:rPr>
              <a:t>Terima Kasih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52392" y="1715046"/>
            <a:ext cx="6304498" cy="7812485"/>
            <a:chOff x="0" y="0"/>
            <a:chExt cx="8405997" cy="10416646"/>
          </a:xfrm>
        </p:grpSpPr>
        <p:sp>
          <p:nvSpPr>
            <p:cNvPr id="3" name="TextBox 3"/>
            <p:cNvSpPr txBox="1"/>
            <p:nvPr/>
          </p:nvSpPr>
          <p:spPr>
            <a:xfrm>
              <a:off x="2210314" y="-38100"/>
              <a:ext cx="1933938" cy="423555"/>
            </a:xfrm>
            <a:prstGeom prst="rect">
              <a:avLst/>
            </a:prstGeom>
          </p:spPr>
          <p:txBody>
            <a:bodyPr lIns="0" tIns="0" rIns="0" bIns="0" rtlCol="0" anchor="t">
              <a:spAutoFit/>
            </a:bodyPr>
            <a:lstStyle/>
            <a:p>
              <a:pPr algn="l">
                <a:lnSpc>
                  <a:spcPts val="2660"/>
                </a:lnSpc>
              </a:pPr>
              <a:r>
                <a:rPr lang="en-US" sz="1900">
                  <a:solidFill>
                    <a:srgbClr val="000000"/>
                  </a:solidFill>
                  <a:latin typeface="Muli Regular"/>
                </a:rPr>
                <a:t>Competitor 1</a:t>
              </a:r>
            </a:p>
          </p:txBody>
        </p:sp>
        <p:sp>
          <p:nvSpPr>
            <p:cNvPr id="4" name="TextBox 4"/>
            <p:cNvSpPr txBox="1"/>
            <p:nvPr/>
          </p:nvSpPr>
          <p:spPr>
            <a:xfrm>
              <a:off x="4718467" y="-38100"/>
              <a:ext cx="1933938" cy="423555"/>
            </a:xfrm>
            <a:prstGeom prst="rect">
              <a:avLst/>
            </a:prstGeom>
          </p:spPr>
          <p:txBody>
            <a:bodyPr lIns="0" tIns="0" rIns="0" bIns="0" rtlCol="0" anchor="t">
              <a:spAutoFit/>
            </a:bodyPr>
            <a:lstStyle/>
            <a:p>
              <a:pPr algn="l">
                <a:lnSpc>
                  <a:spcPts val="2660"/>
                </a:lnSpc>
              </a:pPr>
              <a:r>
                <a:rPr lang="en-US" sz="1900">
                  <a:solidFill>
                    <a:srgbClr val="000000"/>
                  </a:solidFill>
                  <a:latin typeface="Muli Regular"/>
                </a:rPr>
                <a:t>Competitor 2</a:t>
              </a:r>
            </a:p>
          </p:txBody>
        </p:sp>
        <p:sp>
          <p:nvSpPr>
            <p:cNvPr id="5" name="TextBox 5"/>
            <p:cNvSpPr txBox="1"/>
            <p:nvPr/>
          </p:nvSpPr>
          <p:spPr>
            <a:xfrm>
              <a:off x="3464390" y="347355"/>
              <a:ext cx="1933938" cy="423555"/>
            </a:xfrm>
            <a:prstGeom prst="rect">
              <a:avLst/>
            </a:prstGeom>
          </p:spPr>
          <p:txBody>
            <a:bodyPr lIns="0" tIns="0" rIns="0" bIns="0" rtlCol="0" anchor="t">
              <a:spAutoFit/>
            </a:bodyPr>
            <a:lstStyle/>
            <a:p>
              <a:pPr algn="l">
                <a:lnSpc>
                  <a:spcPts val="2660"/>
                </a:lnSpc>
              </a:pPr>
              <a:r>
                <a:rPr lang="en-US" sz="1900">
                  <a:solidFill>
                    <a:srgbClr val="000000"/>
                  </a:solidFill>
                  <a:latin typeface="Muli Regular"/>
                </a:rPr>
                <a:t>Competitor 3</a:t>
              </a:r>
            </a:p>
          </p:txBody>
        </p:sp>
        <p:grpSp>
          <p:nvGrpSpPr>
            <p:cNvPr id="6" name="Group 6"/>
            <p:cNvGrpSpPr>
              <a:grpSpLocks noChangeAspect="1"/>
            </p:cNvGrpSpPr>
            <p:nvPr/>
          </p:nvGrpSpPr>
          <p:grpSpPr>
            <a:xfrm>
              <a:off x="1980628" y="135306"/>
              <a:ext cx="2622996" cy="500298"/>
              <a:chOff x="1180198" y="-1148265"/>
              <a:chExt cx="3480792" cy="663910"/>
            </a:xfrm>
          </p:grpSpPr>
          <p:sp>
            <p:nvSpPr>
              <p:cNvPr id="7" name="Freeform 7"/>
              <p:cNvSpPr/>
              <p:nvPr/>
            </p:nvSpPr>
            <p:spPr>
              <a:xfrm>
                <a:off x="1180198" y="-1148265"/>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000000"/>
              </a:solidFill>
            </p:spPr>
          </p:sp>
          <p:sp>
            <p:nvSpPr>
              <p:cNvPr id="8" name="Freeform 8"/>
              <p:cNvSpPr/>
              <p:nvPr/>
            </p:nvSpPr>
            <p:spPr>
              <a:xfrm>
                <a:off x="4508590" y="-1148265"/>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F68D4"/>
              </a:solidFill>
            </p:spPr>
          </p:sp>
          <p:sp>
            <p:nvSpPr>
              <p:cNvPr id="9" name="Freeform 9"/>
              <p:cNvSpPr/>
              <p:nvPr/>
            </p:nvSpPr>
            <p:spPr>
              <a:xfrm>
                <a:off x="2844394" y="-636755"/>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F68D4"/>
              </a:solidFill>
            </p:spPr>
          </p:sp>
        </p:grpSp>
        <p:grpSp>
          <p:nvGrpSpPr>
            <p:cNvPr id="10" name="Group 10"/>
            <p:cNvGrpSpPr>
              <a:grpSpLocks noChangeAspect="1"/>
            </p:cNvGrpSpPr>
            <p:nvPr/>
          </p:nvGrpSpPr>
          <p:grpSpPr>
            <a:xfrm>
              <a:off x="1091274" y="1000596"/>
              <a:ext cx="6795013" cy="8869729"/>
              <a:chOff x="0" y="0"/>
              <a:chExt cx="9017180" cy="11770388"/>
            </a:xfrm>
          </p:grpSpPr>
          <p:sp>
            <p:nvSpPr>
              <p:cNvPr id="11" name="Freeform 11"/>
              <p:cNvSpPr/>
              <p:nvPr/>
            </p:nvSpPr>
            <p:spPr>
              <a:xfrm>
                <a:off x="-6350" y="0"/>
                <a:ext cx="9029880" cy="11770388"/>
              </a:xfrm>
              <a:custGeom>
                <a:avLst/>
                <a:gdLst/>
                <a:ahLst/>
                <a:cxnLst/>
                <a:rect l="l" t="t" r="r" b="b"/>
                <a:pathLst>
                  <a:path w="9029880" h="11770388">
                    <a:moveTo>
                      <a:pt x="0" y="0"/>
                    </a:moveTo>
                    <a:lnTo>
                      <a:pt x="12700" y="0"/>
                    </a:lnTo>
                    <a:lnTo>
                      <a:pt x="12700" y="11770388"/>
                    </a:lnTo>
                    <a:lnTo>
                      <a:pt x="0" y="11770388"/>
                    </a:lnTo>
                    <a:close/>
                    <a:moveTo>
                      <a:pt x="2254295" y="0"/>
                    </a:moveTo>
                    <a:lnTo>
                      <a:pt x="2266995" y="0"/>
                    </a:lnTo>
                    <a:lnTo>
                      <a:pt x="2266995" y="11770388"/>
                    </a:lnTo>
                    <a:lnTo>
                      <a:pt x="2254295" y="11770388"/>
                    </a:lnTo>
                    <a:close/>
                    <a:moveTo>
                      <a:pt x="4508590" y="0"/>
                    </a:moveTo>
                    <a:lnTo>
                      <a:pt x="4521290" y="0"/>
                    </a:lnTo>
                    <a:lnTo>
                      <a:pt x="4521290" y="11770388"/>
                    </a:lnTo>
                    <a:lnTo>
                      <a:pt x="4508590" y="11770388"/>
                    </a:lnTo>
                    <a:close/>
                    <a:moveTo>
                      <a:pt x="6762885" y="0"/>
                    </a:moveTo>
                    <a:lnTo>
                      <a:pt x="6775585" y="0"/>
                    </a:lnTo>
                    <a:lnTo>
                      <a:pt x="6775585" y="11770388"/>
                    </a:lnTo>
                    <a:lnTo>
                      <a:pt x="6762885" y="11770388"/>
                    </a:lnTo>
                    <a:close/>
                    <a:moveTo>
                      <a:pt x="9017180" y="0"/>
                    </a:moveTo>
                    <a:lnTo>
                      <a:pt x="9029880" y="0"/>
                    </a:lnTo>
                    <a:lnTo>
                      <a:pt x="9029880" y="11770388"/>
                    </a:lnTo>
                    <a:lnTo>
                      <a:pt x="9017180" y="11770388"/>
                    </a:lnTo>
                    <a:close/>
                  </a:path>
                </a:pathLst>
              </a:custGeom>
              <a:solidFill>
                <a:srgbClr val="000000">
                  <a:alpha val="24706"/>
                </a:srgbClr>
              </a:solidFill>
            </p:spPr>
          </p:sp>
        </p:grpSp>
        <p:sp>
          <p:nvSpPr>
            <p:cNvPr id="12" name="TextBox 12"/>
            <p:cNvSpPr txBox="1"/>
            <p:nvPr/>
          </p:nvSpPr>
          <p:spPr>
            <a:xfrm>
              <a:off x="994749" y="9993091"/>
              <a:ext cx="193050" cy="423555"/>
            </a:xfrm>
            <a:prstGeom prst="rect">
              <a:avLst/>
            </a:prstGeom>
          </p:spPr>
          <p:txBody>
            <a:bodyPr lIns="0" tIns="0" rIns="0" bIns="0" rtlCol="0" anchor="t">
              <a:spAutoFit/>
            </a:bodyPr>
            <a:lstStyle/>
            <a:p>
              <a:pPr algn="ctr">
                <a:lnSpc>
                  <a:spcPts val="2660"/>
                </a:lnSpc>
              </a:pPr>
              <a:r>
                <a:rPr lang="en-US" sz="1900">
                  <a:solidFill>
                    <a:srgbClr val="000000"/>
                  </a:solidFill>
                  <a:latin typeface="Muli Regular"/>
                </a:rPr>
                <a:t>0</a:t>
              </a:r>
            </a:p>
          </p:txBody>
        </p:sp>
        <p:sp>
          <p:nvSpPr>
            <p:cNvPr id="13" name="TextBox 13"/>
            <p:cNvSpPr txBox="1"/>
            <p:nvPr/>
          </p:nvSpPr>
          <p:spPr>
            <a:xfrm>
              <a:off x="2366843" y="9993091"/>
              <a:ext cx="846369" cy="423555"/>
            </a:xfrm>
            <a:prstGeom prst="rect">
              <a:avLst/>
            </a:prstGeom>
          </p:spPr>
          <p:txBody>
            <a:bodyPr lIns="0" tIns="0" rIns="0" bIns="0" rtlCol="0" anchor="t">
              <a:spAutoFit/>
            </a:bodyPr>
            <a:lstStyle/>
            <a:p>
              <a:pPr algn="ctr">
                <a:lnSpc>
                  <a:spcPts val="2660"/>
                </a:lnSpc>
              </a:pPr>
              <a:r>
                <a:rPr lang="en-US" sz="1900">
                  <a:solidFill>
                    <a:srgbClr val="000000"/>
                  </a:solidFill>
                  <a:latin typeface="Muli Regular"/>
                </a:rPr>
                <a:t>2,500</a:t>
              </a:r>
            </a:p>
          </p:txBody>
        </p:sp>
        <p:sp>
          <p:nvSpPr>
            <p:cNvPr id="14" name="TextBox 14"/>
            <p:cNvSpPr txBox="1"/>
            <p:nvPr/>
          </p:nvSpPr>
          <p:spPr>
            <a:xfrm>
              <a:off x="4065596" y="9993091"/>
              <a:ext cx="846369" cy="423555"/>
            </a:xfrm>
            <a:prstGeom prst="rect">
              <a:avLst/>
            </a:prstGeom>
          </p:spPr>
          <p:txBody>
            <a:bodyPr lIns="0" tIns="0" rIns="0" bIns="0" rtlCol="0" anchor="t">
              <a:spAutoFit/>
            </a:bodyPr>
            <a:lstStyle/>
            <a:p>
              <a:pPr algn="ctr">
                <a:lnSpc>
                  <a:spcPts val="2660"/>
                </a:lnSpc>
              </a:pPr>
              <a:r>
                <a:rPr lang="en-US" sz="1900">
                  <a:solidFill>
                    <a:srgbClr val="000000"/>
                  </a:solidFill>
                  <a:latin typeface="Muli Regular"/>
                </a:rPr>
                <a:t>5,000</a:t>
              </a:r>
            </a:p>
          </p:txBody>
        </p:sp>
        <p:sp>
          <p:nvSpPr>
            <p:cNvPr id="15" name="TextBox 15"/>
            <p:cNvSpPr txBox="1"/>
            <p:nvPr/>
          </p:nvSpPr>
          <p:spPr>
            <a:xfrm>
              <a:off x="5764350" y="9993091"/>
              <a:ext cx="846369" cy="423555"/>
            </a:xfrm>
            <a:prstGeom prst="rect">
              <a:avLst/>
            </a:prstGeom>
          </p:spPr>
          <p:txBody>
            <a:bodyPr lIns="0" tIns="0" rIns="0" bIns="0" rtlCol="0" anchor="t">
              <a:spAutoFit/>
            </a:bodyPr>
            <a:lstStyle/>
            <a:p>
              <a:pPr algn="ctr">
                <a:lnSpc>
                  <a:spcPts val="2660"/>
                </a:lnSpc>
              </a:pPr>
              <a:r>
                <a:rPr lang="en-US" sz="1900">
                  <a:solidFill>
                    <a:srgbClr val="000000"/>
                  </a:solidFill>
                  <a:latin typeface="Muli Regular"/>
                </a:rPr>
                <a:t>7,500</a:t>
              </a:r>
            </a:p>
          </p:txBody>
        </p:sp>
        <p:sp>
          <p:nvSpPr>
            <p:cNvPr id="16" name="TextBox 16"/>
            <p:cNvSpPr txBox="1"/>
            <p:nvPr/>
          </p:nvSpPr>
          <p:spPr>
            <a:xfrm>
              <a:off x="7366578" y="9993091"/>
              <a:ext cx="1039419" cy="423555"/>
            </a:xfrm>
            <a:prstGeom prst="rect">
              <a:avLst/>
            </a:prstGeom>
          </p:spPr>
          <p:txBody>
            <a:bodyPr lIns="0" tIns="0" rIns="0" bIns="0" rtlCol="0" anchor="t">
              <a:spAutoFit/>
            </a:bodyPr>
            <a:lstStyle/>
            <a:p>
              <a:pPr algn="ctr">
                <a:lnSpc>
                  <a:spcPts val="2660"/>
                </a:lnSpc>
              </a:pPr>
              <a:r>
                <a:rPr lang="en-US" sz="1900">
                  <a:solidFill>
                    <a:srgbClr val="000000"/>
                  </a:solidFill>
                  <a:latin typeface="Muli Regular"/>
                </a:rPr>
                <a:t>10,000</a:t>
              </a:r>
            </a:p>
          </p:txBody>
        </p:sp>
        <p:grpSp>
          <p:nvGrpSpPr>
            <p:cNvPr id="17" name="Group 17"/>
            <p:cNvGrpSpPr>
              <a:grpSpLocks noChangeAspect="1"/>
            </p:cNvGrpSpPr>
            <p:nvPr/>
          </p:nvGrpSpPr>
          <p:grpSpPr>
            <a:xfrm>
              <a:off x="1091274" y="1000596"/>
              <a:ext cx="6795013" cy="8869729"/>
              <a:chOff x="0" y="0"/>
              <a:chExt cx="9017180" cy="11770388"/>
            </a:xfrm>
          </p:grpSpPr>
          <p:sp>
            <p:nvSpPr>
              <p:cNvPr id="18" name="Freeform 18"/>
              <p:cNvSpPr/>
              <p:nvPr/>
            </p:nvSpPr>
            <p:spPr>
              <a:xfrm>
                <a:off x="0" y="-6350"/>
                <a:ext cx="9017180" cy="12700"/>
              </a:xfrm>
              <a:custGeom>
                <a:avLst/>
                <a:gdLst/>
                <a:ahLst/>
                <a:cxnLst/>
                <a:rect l="l" t="t" r="r" b="b"/>
                <a:pathLst>
                  <a:path w="9017180" h="12700">
                    <a:moveTo>
                      <a:pt x="0" y="0"/>
                    </a:moveTo>
                    <a:lnTo>
                      <a:pt x="9017180" y="0"/>
                    </a:lnTo>
                    <a:lnTo>
                      <a:pt x="9017180" y="12700"/>
                    </a:lnTo>
                    <a:lnTo>
                      <a:pt x="0" y="12700"/>
                    </a:lnTo>
                    <a:close/>
                  </a:path>
                </a:pathLst>
              </a:custGeom>
              <a:solidFill>
                <a:srgbClr val="000000">
                  <a:alpha val="24706"/>
                </a:srgbClr>
              </a:solidFill>
            </p:spPr>
          </p:sp>
          <p:sp>
            <p:nvSpPr>
              <p:cNvPr id="19" name="Freeform 19"/>
              <p:cNvSpPr/>
              <p:nvPr/>
            </p:nvSpPr>
            <p:spPr>
              <a:xfrm>
                <a:off x="0" y="3917113"/>
                <a:ext cx="9017180" cy="12700"/>
              </a:xfrm>
              <a:custGeom>
                <a:avLst/>
                <a:gdLst/>
                <a:ahLst/>
                <a:cxnLst/>
                <a:rect l="l" t="t" r="r" b="b"/>
                <a:pathLst>
                  <a:path w="9017180" h="12700">
                    <a:moveTo>
                      <a:pt x="0" y="0"/>
                    </a:moveTo>
                    <a:lnTo>
                      <a:pt x="9017180" y="0"/>
                    </a:lnTo>
                    <a:lnTo>
                      <a:pt x="9017180" y="12700"/>
                    </a:lnTo>
                    <a:lnTo>
                      <a:pt x="0" y="12700"/>
                    </a:lnTo>
                    <a:close/>
                  </a:path>
                </a:pathLst>
              </a:custGeom>
              <a:solidFill>
                <a:srgbClr val="000000">
                  <a:alpha val="24706"/>
                </a:srgbClr>
              </a:solidFill>
            </p:spPr>
          </p:sp>
          <p:sp>
            <p:nvSpPr>
              <p:cNvPr id="20" name="Freeform 20"/>
              <p:cNvSpPr/>
              <p:nvPr/>
            </p:nvSpPr>
            <p:spPr>
              <a:xfrm>
                <a:off x="0" y="7840576"/>
                <a:ext cx="9017180" cy="12700"/>
              </a:xfrm>
              <a:custGeom>
                <a:avLst/>
                <a:gdLst/>
                <a:ahLst/>
                <a:cxnLst/>
                <a:rect l="l" t="t" r="r" b="b"/>
                <a:pathLst>
                  <a:path w="9017180" h="12700">
                    <a:moveTo>
                      <a:pt x="0" y="0"/>
                    </a:moveTo>
                    <a:lnTo>
                      <a:pt x="9017180" y="0"/>
                    </a:lnTo>
                    <a:lnTo>
                      <a:pt x="9017180" y="12700"/>
                    </a:lnTo>
                    <a:lnTo>
                      <a:pt x="0" y="12700"/>
                    </a:lnTo>
                    <a:close/>
                  </a:path>
                </a:pathLst>
              </a:custGeom>
              <a:solidFill>
                <a:srgbClr val="000000">
                  <a:alpha val="24706"/>
                </a:srgbClr>
              </a:solidFill>
            </p:spPr>
          </p:sp>
          <p:sp>
            <p:nvSpPr>
              <p:cNvPr id="21" name="Freeform 21"/>
              <p:cNvSpPr/>
              <p:nvPr/>
            </p:nvSpPr>
            <p:spPr>
              <a:xfrm>
                <a:off x="0" y="11764038"/>
                <a:ext cx="9017180" cy="12700"/>
              </a:xfrm>
              <a:custGeom>
                <a:avLst/>
                <a:gdLst/>
                <a:ahLst/>
                <a:cxnLst/>
                <a:rect l="l" t="t" r="r" b="b"/>
                <a:pathLst>
                  <a:path w="9017180" h="12700">
                    <a:moveTo>
                      <a:pt x="0" y="0"/>
                    </a:moveTo>
                    <a:lnTo>
                      <a:pt x="9017180" y="0"/>
                    </a:lnTo>
                    <a:lnTo>
                      <a:pt x="9017180" y="12700"/>
                    </a:lnTo>
                    <a:lnTo>
                      <a:pt x="0" y="12700"/>
                    </a:lnTo>
                    <a:close/>
                  </a:path>
                </a:pathLst>
              </a:custGeom>
              <a:solidFill>
                <a:srgbClr val="000000">
                  <a:alpha val="60000"/>
                </a:srgbClr>
              </a:solidFill>
            </p:spPr>
          </p:sp>
        </p:grpSp>
        <p:sp>
          <p:nvSpPr>
            <p:cNvPr id="22" name="TextBox 22"/>
            <p:cNvSpPr txBox="1"/>
            <p:nvPr/>
          </p:nvSpPr>
          <p:spPr>
            <a:xfrm>
              <a:off x="0" y="769769"/>
              <a:ext cx="930408" cy="423555"/>
            </a:xfrm>
            <a:prstGeom prst="rect">
              <a:avLst/>
            </a:prstGeom>
          </p:spPr>
          <p:txBody>
            <a:bodyPr lIns="0" tIns="0" rIns="0" bIns="0" rtlCol="0" anchor="t">
              <a:spAutoFit/>
            </a:bodyPr>
            <a:lstStyle/>
            <a:p>
              <a:pPr algn="r">
                <a:lnSpc>
                  <a:spcPts val="2660"/>
                </a:lnSpc>
              </a:pPr>
              <a:r>
                <a:rPr lang="en-US" sz="1900">
                  <a:solidFill>
                    <a:srgbClr val="000000"/>
                  </a:solidFill>
                  <a:latin typeface="Muli Regular"/>
                </a:rPr>
                <a:t>7,500 </a:t>
              </a:r>
            </a:p>
          </p:txBody>
        </p:sp>
        <p:sp>
          <p:nvSpPr>
            <p:cNvPr id="23" name="TextBox 23"/>
            <p:cNvSpPr txBox="1"/>
            <p:nvPr/>
          </p:nvSpPr>
          <p:spPr>
            <a:xfrm>
              <a:off x="0" y="3726345"/>
              <a:ext cx="930408" cy="423555"/>
            </a:xfrm>
            <a:prstGeom prst="rect">
              <a:avLst/>
            </a:prstGeom>
          </p:spPr>
          <p:txBody>
            <a:bodyPr lIns="0" tIns="0" rIns="0" bIns="0" rtlCol="0" anchor="t">
              <a:spAutoFit/>
            </a:bodyPr>
            <a:lstStyle/>
            <a:p>
              <a:pPr algn="r">
                <a:lnSpc>
                  <a:spcPts val="2660"/>
                </a:lnSpc>
              </a:pPr>
              <a:r>
                <a:rPr lang="en-US" sz="1900">
                  <a:solidFill>
                    <a:srgbClr val="000000"/>
                  </a:solidFill>
                  <a:latin typeface="Muli Regular"/>
                </a:rPr>
                <a:t>5,000 </a:t>
              </a:r>
            </a:p>
          </p:txBody>
        </p:sp>
        <p:sp>
          <p:nvSpPr>
            <p:cNvPr id="24" name="TextBox 24"/>
            <p:cNvSpPr txBox="1"/>
            <p:nvPr/>
          </p:nvSpPr>
          <p:spPr>
            <a:xfrm>
              <a:off x="0" y="6682921"/>
              <a:ext cx="930408" cy="423555"/>
            </a:xfrm>
            <a:prstGeom prst="rect">
              <a:avLst/>
            </a:prstGeom>
          </p:spPr>
          <p:txBody>
            <a:bodyPr lIns="0" tIns="0" rIns="0" bIns="0" rtlCol="0" anchor="t">
              <a:spAutoFit/>
            </a:bodyPr>
            <a:lstStyle/>
            <a:p>
              <a:pPr algn="r">
                <a:lnSpc>
                  <a:spcPts val="2660"/>
                </a:lnSpc>
              </a:pPr>
              <a:r>
                <a:rPr lang="en-US" sz="1900">
                  <a:solidFill>
                    <a:srgbClr val="000000"/>
                  </a:solidFill>
                  <a:latin typeface="Muli Regular"/>
                </a:rPr>
                <a:t>2,500 </a:t>
              </a:r>
            </a:p>
          </p:txBody>
        </p:sp>
        <p:sp>
          <p:nvSpPr>
            <p:cNvPr id="25" name="TextBox 25"/>
            <p:cNvSpPr txBox="1"/>
            <p:nvPr/>
          </p:nvSpPr>
          <p:spPr>
            <a:xfrm>
              <a:off x="653319" y="9639497"/>
              <a:ext cx="277089" cy="423555"/>
            </a:xfrm>
            <a:prstGeom prst="rect">
              <a:avLst/>
            </a:prstGeom>
          </p:spPr>
          <p:txBody>
            <a:bodyPr lIns="0" tIns="0" rIns="0" bIns="0" rtlCol="0" anchor="t">
              <a:spAutoFit/>
            </a:bodyPr>
            <a:lstStyle/>
            <a:p>
              <a:pPr algn="r">
                <a:lnSpc>
                  <a:spcPts val="2660"/>
                </a:lnSpc>
              </a:pPr>
              <a:r>
                <a:rPr lang="en-US" sz="1900">
                  <a:solidFill>
                    <a:srgbClr val="000000"/>
                  </a:solidFill>
                  <a:latin typeface="Muli Regular"/>
                </a:rPr>
                <a:t>0 </a:t>
              </a:r>
            </a:p>
          </p:txBody>
        </p:sp>
        <p:grpSp>
          <p:nvGrpSpPr>
            <p:cNvPr id="26" name="Group 26"/>
            <p:cNvGrpSpPr>
              <a:grpSpLocks noChangeAspect="1"/>
            </p:cNvGrpSpPr>
            <p:nvPr/>
          </p:nvGrpSpPr>
          <p:grpSpPr>
            <a:xfrm>
              <a:off x="2359360" y="1502177"/>
              <a:ext cx="5617845" cy="6685120"/>
              <a:chOff x="1682786" y="665612"/>
              <a:chExt cx="7455044" cy="8871348"/>
            </a:xfrm>
          </p:grpSpPr>
          <p:sp>
            <p:nvSpPr>
              <p:cNvPr id="27" name="Freeform 27"/>
              <p:cNvSpPr/>
              <p:nvPr/>
            </p:nvSpPr>
            <p:spPr>
              <a:xfrm>
                <a:off x="1682786" y="9296199"/>
                <a:ext cx="241300" cy="240223"/>
              </a:xfrm>
              <a:custGeom>
                <a:avLst/>
                <a:gdLst/>
                <a:ahLst/>
                <a:cxnLst/>
                <a:rect l="l" t="t" r="r" b="b"/>
                <a:pathLst>
                  <a:path w="241300" h="240223">
                    <a:moveTo>
                      <a:pt x="241300" y="120112"/>
                    </a:moveTo>
                    <a:cubicBezTo>
                      <a:pt x="241003" y="53689"/>
                      <a:pt x="187073" y="0"/>
                      <a:pt x="120650" y="0"/>
                    </a:cubicBezTo>
                    <a:cubicBezTo>
                      <a:pt x="54227" y="0"/>
                      <a:pt x="297" y="53689"/>
                      <a:pt x="0" y="120112"/>
                    </a:cubicBezTo>
                    <a:cubicBezTo>
                      <a:pt x="297" y="186534"/>
                      <a:pt x="54227" y="240223"/>
                      <a:pt x="120650" y="240223"/>
                    </a:cubicBezTo>
                    <a:cubicBezTo>
                      <a:pt x="187073" y="240223"/>
                      <a:pt x="241003" y="186534"/>
                      <a:pt x="241300" y="120112"/>
                    </a:cubicBezTo>
                    <a:close/>
                  </a:path>
                </a:pathLst>
              </a:custGeom>
              <a:solidFill>
                <a:srgbClr val="000000"/>
              </a:solidFill>
            </p:spPr>
          </p:sp>
          <p:sp>
            <p:nvSpPr>
              <p:cNvPr id="28" name="Freeform 28"/>
              <p:cNvSpPr/>
              <p:nvPr/>
            </p:nvSpPr>
            <p:spPr>
              <a:xfrm>
                <a:off x="2584504" y="7970069"/>
                <a:ext cx="241300" cy="240223"/>
              </a:xfrm>
              <a:custGeom>
                <a:avLst/>
                <a:gdLst/>
                <a:ahLst/>
                <a:cxnLst/>
                <a:rect l="l" t="t" r="r" b="b"/>
                <a:pathLst>
                  <a:path w="241300" h="240223">
                    <a:moveTo>
                      <a:pt x="241300" y="120111"/>
                    </a:moveTo>
                    <a:cubicBezTo>
                      <a:pt x="241003" y="53689"/>
                      <a:pt x="187073" y="0"/>
                      <a:pt x="120650" y="0"/>
                    </a:cubicBezTo>
                    <a:cubicBezTo>
                      <a:pt x="54227" y="0"/>
                      <a:pt x="297" y="53689"/>
                      <a:pt x="0" y="120111"/>
                    </a:cubicBezTo>
                    <a:cubicBezTo>
                      <a:pt x="297" y="186533"/>
                      <a:pt x="54227" y="240222"/>
                      <a:pt x="120650" y="240222"/>
                    </a:cubicBezTo>
                    <a:cubicBezTo>
                      <a:pt x="187073" y="240222"/>
                      <a:pt x="241003" y="186533"/>
                      <a:pt x="241300" y="120111"/>
                    </a:cubicBezTo>
                    <a:close/>
                  </a:path>
                </a:pathLst>
              </a:custGeom>
              <a:solidFill>
                <a:srgbClr val="000000"/>
              </a:solidFill>
            </p:spPr>
          </p:sp>
          <p:sp>
            <p:nvSpPr>
              <p:cNvPr id="29" name="Freeform 29"/>
              <p:cNvSpPr/>
              <p:nvPr/>
            </p:nvSpPr>
            <p:spPr>
              <a:xfrm>
                <a:off x="3486222" y="6226482"/>
                <a:ext cx="241300" cy="240223"/>
              </a:xfrm>
              <a:custGeom>
                <a:avLst/>
                <a:gdLst/>
                <a:ahLst/>
                <a:cxnLst/>
                <a:rect l="l" t="t" r="r" b="b"/>
                <a:pathLst>
                  <a:path w="241300" h="240223">
                    <a:moveTo>
                      <a:pt x="241300" y="120111"/>
                    </a:moveTo>
                    <a:cubicBezTo>
                      <a:pt x="241003" y="53689"/>
                      <a:pt x="187073" y="0"/>
                      <a:pt x="120650" y="0"/>
                    </a:cubicBezTo>
                    <a:cubicBezTo>
                      <a:pt x="54227" y="0"/>
                      <a:pt x="297" y="53689"/>
                      <a:pt x="0" y="120111"/>
                    </a:cubicBezTo>
                    <a:cubicBezTo>
                      <a:pt x="297" y="186534"/>
                      <a:pt x="54227" y="240223"/>
                      <a:pt x="120650" y="240223"/>
                    </a:cubicBezTo>
                    <a:cubicBezTo>
                      <a:pt x="187073" y="240223"/>
                      <a:pt x="241003" y="186534"/>
                      <a:pt x="241300" y="120111"/>
                    </a:cubicBezTo>
                    <a:close/>
                  </a:path>
                </a:pathLst>
              </a:custGeom>
              <a:solidFill>
                <a:srgbClr val="000000"/>
              </a:solidFill>
            </p:spPr>
          </p:sp>
          <p:sp>
            <p:nvSpPr>
              <p:cNvPr id="30" name="Freeform 30"/>
              <p:cNvSpPr/>
              <p:nvPr/>
            </p:nvSpPr>
            <p:spPr>
              <a:xfrm>
                <a:off x="4387940" y="4482895"/>
                <a:ext cx="241300" cy="240223"/>
              </a:xfrm>
              <a:custGeom>
                <a:avLst/>
                <a:gdLst/>
                <a:ahLst/>
                <a:cxnLst/>
                <a:rect l="l" t="t" r="r" b="b"/>
                <a:pathLst>
                  <a:path w="241300" h="240223">
                    <a:moveTo>
                      <a:pt x="241300" y="120111"/>
                    </a:moveTo>
                    <a:cubicBezTo>
                      <a:pt x="241003" y="53689"/>
                      <a:pt x="187073" y="0"/>
                      <a:pt x="120650" y="0"/>
                    </a:cubicBezTo>
                    <a:cubicBezTo>
                      <a:pt x="54227" y="0"/>
                      <a:pt x="297" y="53689"/>
                      <a:pt x="0" y="120111"/>
                    </a:cubicBezTo>
                    <a:cubicBezTo>
                      <a:pt x="297" y="186534"/>
                      <a:pt x="54227" y="240223"/>
                      <a:pt x="120650" y="240223"/>
                    </a:cubicBezTo>
                    <a:cubicBezTo>
                      <a:pt x="187073" y="240223"/>
                      <a:pt x="241003" y="186534"/>
                      <a:pt x="241300" y="120111"/>
                    </a:cubicBezTo>
                    <a:close/>
                  </a:path>
                </a:pathLst>
              </a:custGeom>
              <a:solidFill>
                <a:srgbClr val="000000"/>
              </a:solidFill>
            </p:spPr>
          </p:sp>
          <p:sp>
            <p:nvSpPr>
              <p:cNvPr id="31" name="Freeform 31"/>
              <p:cNvSpPr/>
              <p:nvPr/>
            </p:nvSpPr>
            <p:spPr>
              <a:xfrm>
                <a:off x="7093094" y="2739308"/>
                <a:ext cx="241300" cy="240223"/>
              </a:xfrm>
              <a:custGeom>
                <a:avLst/>
                <a:gdLst/>
                <a:ahLst/>
                <a:cxnLst/>
                <a:rect l="l" t="t" r="r" b="b"/>
                <a:pathLst>
                  <a:path w="241300" h="240223">
                    <a:moveTo>
                      <a:pt x="241300" y="120112"/>
                    </a:moveTo>
                    <a:cubicBezTo>
                      <a:pt x="241003" y="53689"/>
                      <a:pt x="187073" y="0"/>
                      <a:pt x="120650" y="0"/>
                    </a:cubicBezTo>
                    <a:cubicBezTo>
                      <a:pt x="54227" y="0"/>
                      <a:pt x="297" y="53689"/>
                      <a:pt x="0" y="120112"/>
                    </a:cubicBezTo>
                    <a:cubicBezTo>
                      <a:pt x="297" y="186534"/>
                      <a:pt x="54227" y="240223"/>
                      <a:pt x="120650" y="240223"/>
                    </a:cubicBezTo>
                    <a:cubicBezTo>
                      <a:pt x="187073" y="240223"/>
                      <a:pt x="241003" y="186534"/>
                      <a:pt x="241300" y="120112"/>
                    </a:cubicBezTo>
                    <a:close/>
                  </a:path>
                </a:pathLst>
              </a:custGeom>
              <a:solidFill>
                <a:srgbClr val="000000"/>
              </a:solidFill>
            </p:spPr>
          </p:sp>
          <p:sp>
            <p:nvSpPr>
              <p:cNvPr id="32" name="Freeform 32"/>
              <p:cNvSpPr/>
              <p:nvPr/>
            </p:nvSpPr>
            <p:spPr>
              <a:xfrm>
                <a:off x="8896530" y="995721"/>
                <a:ext cx="241300" cy="240223"/>
              </a:xfrm>
              <a:custGeom>
                <a:avLst/>
                <a:gdLst/>
                <a:ahLst/>
                <a:cxnLst/>
                <a:rect l="l" t="t" r="r" b="b"/>
                <a:pathLst>
                  <a:path w="241300" h="240223">
                    <a:moveTo>
                      <a:pt x="241300" y="120112"/>
                    </a:moveTo>
                    <a:cubicBezTo>
                      <a:pt x="241003" y="53689"/>
                      <a:pt x="187073" y="0"/>
                      <a:pt x="120650" y="0"/>
                    </a:cubicBezTo>
                    <a:cubicBezTo>
                      <a:pt x="54227" y="0"/>
                      <a:pt x="297" y="53689"/>
                      <a:pt x="0" y="120112"/>
                    </a:cubicBezTo>
                    <a:cubicBezTo>
                      <a:pt x="297" y="186534"/>
                      <a:pt x="54227" y="240223"/>
                      <a:pt x="120650" y="240223"/>
                    </a:cubicBezTo>
                    <a:cubicBezTo>
                      <a:pt x="187073" y="240223"/>
                      <a:pt x="241003" y="186534"/>
                      <a:pt x="241300" y="120112"/>
                    </a:cubicBezTo>
                    <a:close/>
                  </a:path>
                </a:pathLst>
              </a:custGeom>
              <a:solidFill>
                <a:srgbClr val="000000"/>
              </a:solidFill>
            </p:spPr>
          </p:sp>
          <p:sp>
            <p:nvSpPr>
              <p:cNvPr id="33" name="Freeform 33"/>
              <p:cNvSpPr/>
              <p:nvPr/>
            </p:nvSpPr>
            <p:spPr>
              <a:xfrm>
                <a:off x="1682786" y="9016849"/>
                <a:ext cx="241300" cy="240223"/>
              </a:xfrm>
              <a:custGeom>
                <a:avLst/>
                <a:gdLst/>
                <a:ahLst/>
                <a:cxnLst/>
                <a:rect l="l" t="t" r="r" b="b"/>
                <a:pathLst>
                  <a:path w="241300" h="240223">
                    <a:moveTo>
                      <a:pt x="241300" y="120111"/>
                    </a:moveTo>
                    <a:cubicBezTo>
                      <a:pt x="241003" y="53689"/>
                      <a:pt x="187073" y="0"/>
                      <a:pt x="120650" y="0"/>
                    </a:cubicBezTo>
                    <a:cubicBezTo>
                      <a:pt x="54227" y="0"/>
                      <a:pt x="297" y="53689"/>
                      <a:pt x="0" y="120111"/>
                    </a:cubicBezTo>
                    <a:cubicBezTo>
                      <a:pt x="297" y="186533"/>
                      <a:pt x="54227" y="240222"/>
                      <a:pt x="120650" y="240222"/>
                    </a:cubicBezTo>
                    <a:cubicBezTo>
                      <a:pt x="187073" y="240222"/>
                      <a:pt x="241003" y="186533"/>
                      <a:pt x="241300" y="120111"/>
                    </a:cubicBezTo>
                    <a:close/>
                  </a:path>
                </a:pathLst>
              </a:custGeom>
              <a:solidFill>
                <a:srgbClr val="FF68D4"/>
              </a:solidFill>
            </p:spPr>
          </p:sp>
          <p:sp>
            <p:nvSpPr>
              <p:cNvPr id="34" name="Freeform 34"/>
              <p:cNvSpPr/>
              <p:nvPr/>
            </p:nvSpPr>
            <p:spPr>
              <a:xfrm>
                <a:off x="2584504" y="7795867"/>
                <a:ext cx="241300" cy="240223"/>
              </a:xfrm>
              <a:custGeom>
                <a:avLst/>
                <a:gdLst/>
                <a:ahLst/>
                <a:cxnLst/>
                <a:rect l="l" t="t" r="r" b="b"/>
                <a:pathLst>
                  <a:path w="241300" h="240223">
                    <a:moveTo>
                      <a:pt x="241300" y="120111"/>
                    </a:moveTo>
                    <a:cubicBezTo>
                      <a:pt x="241003" y="53689"/>
                      <a:pt x="187073" y="0"/>
                      <a:pt x="120650" y="0"/>
                    </a:cubicBezTo>
                    <a:cubicBezTo>
                      <a:pt x="54227" y="0"/>
                      <a:pt x="297" y="53689"/>
                      <a:pt x="0" y="120111"/>
                    </a:cubicBezTo>
                    <a:cubicBezTo>
                      <a:pt x="297" y="186533"/>
                      <a:pt x="54227" y="240222"/>
                      <a:pt x="120650" y="240222"/>
                    </a:cubicBezTo>
                    <a:cubicBezTo>
                      <a:pt x="187073" y="240222"/>
                      <a:pt x="241003" y="186533"/>
                      <a:pt x="241300" y="120111"/>
                    </a:cubicBezTo>
                    <a:close/>
                  </a:path>
                </a:pathLst>
              </a:custGeom>
              <a:solidFill>
                <a:srgbClr val="FF68D4"/>
              </a:solidFill>
            </p:spPr>
          </p:sp>
          <p:sp>
            <p:nvSpPr>
              <p:cNvPr id="35" name="Freeform 35"/>
              <p:cNvSpPr/>
              <p:nvPr/>
            </p:nvSpPr>
            <p:spPr>
              <a:xfrm>
                <a:off x="3486222" y="6052280"/>
                <a:ext cx="241300" cy="240223"/>
              </a:xfrm>
              <a:custGeom>
                <a:avLst/>
                <a:gdLst/>
                <a:ahLst/>
                <a:cxnLst/>
                <a:rect l="l" t="t" r="r" b="b"/>
                <a:pathLst>
                  <a:path w="241300" h="240223">
                    <a:moveTo>
                      <a:pt x="241300" y="120111"/>
                    </a:moveTo>
                    <a:cubicBezTo>
                      <a:pt x="241003" y="53689"/>
                      <a:pt x="187073" y="0"/>
                      <a:pt x="120650" y="0"/>
                    </a:cubicBezTo>
                    <a:cubicBezTo>
                      <a:pt x="54227" y="0"/>
                      <a:pt x="297" y="53689"/>
                      <a:pt x="0" y="120111"/>
                    </a:cubicBezTo>
                    <a:cubicBezTo>
                      <a:pt x="297" y="186534"/>
                      <a:pt x="54227" y="240223"/>
                      <a:pt x="120650" y="240223"/>
                    </a:cubicBezTo>
                    <a:cubicBezTo>
                      <a:pt x="187073" y="240223"/>
                      <a:pt x="241003" y="186534"/>
                      <a:pt x="241300" y="120111"/>
                    </a:cubicBezTo>
                    <a:close/>
                  </a:path>
                </a:pathLst>
              </a:custGeom>
              <a:solidFill>
                <a:srgbClr val="FF68D4"/>
              </a:solidFill>
            </p:spPr>
          </p:sp>
          <p:sp>
            <p:nvSpPr>
              <p:cNvPr id="36" name="Freeform 36"/>
              <p:cNvSpPr/>
              <p:nvPr/>
            </p:nvSpPr>
            <p:spPr>
              <a:xfrm>
                <a:off x="4387940" y="4308693"/>
                <a:ext cx="241300" cy="240223"/>
              </a:xfrm>
              <a:custGeom>
                <a:avLst/>
                <a:gdLst/>
                <a:ahLst/>
                <a:cxnLst/>
                <a:rect l="l" t="t" r="r" b="b"/>
                <a:pathLst>
                  <a:path w="241300" h="240223">
                    <a:moveTo>
                      <a:pt x="241300" y="120111"/>
                    </a:moveTo>
                    <a:cubicBezTo>
                      <a:pt x="241003" y="53689"/>
                      <a:pt x="187073" y="0"/>
                      <a:pt x="120650" y="0"/>
                    </a:cubicBezTo>
                    <a:cubicBezTo>
                      <a:pt x="54227" y="0"/>
                      <a:pt x="297" y="53689"/>
                      <a:pt x="0" y="120111"/>
                    </a:cubicBezTo>
                    <a:cubicBezTo>
                      <a:pt x="297" y="186534"/>
                      <a:pt x="54227" y="240223"/>
                      <a:pt x="120650" y="240223"/>
                    </a:cubicBezTo>
                    <a:cubicBezTo>
                      <a:pt x="187073" y="240223"/>
                      <a:pt x="241003" y="186534"/>
                      <a:pt x="241300" y="120111"/>
                    </a:cubicBezTo>
                    <a:close/>
                  </a:path>
                </a:pathLst>
              </a:custGeom>
              <a:solidFill>
                <a:srgbClr val="FF68D4"/>
              </a:solidFill>
            </p:spPr>
          </p:sp>
          <p:sp>
            <p:nvSpPr>
              <p:cNvPr id="37" name="Freeform 37"/>
              <p:cNvSpPr/>
              <p:nvPr/>
            </p:nvSpPr>
            <p:spPr>
              <a:xfrm>
                <a:off x="7093094" y="2235535"/>
                <a:ext cx="241300" cy="240223"/>
              </a:xfrm>
              <a:custGeom>
                <a:avLst/>
                <a:gdLst/>
                <a:ahLst/>
                <a:cxnLst/>
                <a:rect l="l" t="t" r="r" b="b"/>
                <a:pathLst>
                  <a:path w="241300" h="240223">
                    <a:moveTo>
                      <a:pt x="241300" y="120112"/>
                    </a:moveTo>
                    <a:cubicBezTo>
                      <a:pt x="241003" y="53689"/>
                      <a:pt x="187073" y="0"/>
                      <a:pt x="120650" y="0"/>
                    </a:cubicBezTo>
                    <a:cubicBezTo>
                      <a:pt x="54227" y="0"/>
                      <a:pt x="297" y="53689"/>
                      <a:pt x="0" y="120112"/>
                    </a:cubicBezTo>
                    <a:cubicBezTo>
                      <a:pt x="297" y="186534"/>
                      <a:pt x="54227" y="240224"/>
                      <a:pt x="120650" y="240224"/>
                    </a:cubicBezTo>
                    <a:cubicBezTo>
                      <a:pt x="187073" y="240224"/>
                      <a:pt x="241003" y="186534"/>
                      <a:pt x="241300" y="120112"/>
                    </a:cubicBezTo>
                    <a:close/>
                  </a:path>
                </a:pathLst>
              </a:custGeom>
              <a:solidFill>
                <a:srgbClr val="FF68D4"/>
              </a:solidFill>
            </p:spPr>
          </p:sp>
          <p:sp>
            <p:nvSpPr>
              <p:cNvPr id="38" name="Freeform 38"/>
              <p:cNvSpPr/>
              <p:nvPr/>
            </p:nvSpPr>
            <p:spPr>
              <a:xfrm>
                <a:off x="8896530" y="837213"/>
                <a:ext cx="241300" cy="240223"/>
              </a:xfrm>
              <a:custGeom>
                <a:avLst/>
                <a:gdLst/>
                <a:ahLst/>
                <a:cxnLst/>
                <a:rect l="l" t="t" r="r" b="b"/>
                <a:pathLst>
                  <a:path w="241300" h="240223">
                    <a:moveTo>
                      <a:pt x="241300" y="120112"/>
                    </a:moveTo>
                    <a:cubicBezTo>
                      <a:pt x="241003" y="53689"/>
                      <a:pt x="187073" y="0"/>
                      <a:pt x="120650" y="0"/>
                    </a:cubicBezTo>
                    <a:cubicBezTo>
                      <a:pt x="54227" y="0"/>
                      <a:pt x="297" y="53689"/>
                      <a:pt x="0" y="120112"/>
                    </a:cubicBezTo>
                    <a:cubicBezTo>
                      <a:pt x="297" y="186534"/>
                      <a:pt x="54227" y="240224"/>
                      <a:pt x="120650" y="240224"/>
                    </a:cubicBezTo>
                    <a:cubicBezTo>
                      <a:pt x="187073" y="240224"/>
                      <a:pt x="241003" y="186534"/>
                      <a:pt x="241300" y="120112"/>
                    </a:cubicBezTo>
                    <a:close/>
                  </a:path>
                </a:pathLst>
              </a:custGeom>
              <a:solidFill>
                <a:srgbClr val="FF68D4"/>
              </a:solidFill>
            </p:spPr>
          </p:sp>
          <p:sp>
            <p:nvSpPr>
              <p:cNvPr id="39" name="Freeform 39"/>
              <p:cNvSpPr/>
              <p:nvPr/>
            </p:nvSpPr>
            <p:spPr>
              <a:xfrm>
                <a:off x="1682786" y="8842647"/>
                <a:ext cx="241300" cy="240223"/>
              </a:xfrm>
              <a:custGeom>
                <a:avLst/>
                <a:gdLst/>
                <a:ahLst/>
                <a:cxnLst/>
                <a:rect l="l" t="t" r="r" b="b"/>
                <a:pathLst>
                  <a:path w="241300" h="240223">
                    <a:moveTo>
                      <a:pt x="241300" y="120111"/>
                    </a:moveTo>
                    <a:cubicBezTo>
                      <a:pt x="241003" y="53689"/>
                      <a:pt x="187073" y="0"/>
                      <a:pt x="120650" y="0"/>
                    </a:cubicBezTo>
                    <a:cubicBezTo>
                      <a:pt x="54227" y="0"/>
                      <a:pt x="297" y="53689"/>
                      <a:pt x="0" y="120111"/>
                    </a:cubicBezTo>
                    <a:cubicBezTo>
                      <a:pt x="297" y="186534"/>
                      <a:pt x="54227" y="240223"/>
                      <a:pt x="120650" y="240223"/>
                    </a:cubicBezTo>
                    <a:cubicBezTo>
                      <a:pt x="187073" y="240223"/>
                      <a:pt x="241003" y="186534"/>
                      <a:pt x="241300" y="120111"/>
                    </a:cubicBezTo>
                    <a:close/>
                  </a:path>
                </a:pathLst>
              </a:custGeom>
              <a:solidFill>
                <a:srgbClr val="FF68D4"/>
              </a:solidFill>
            </p:spPr>
          </p:sp>
          <p:sp>
            <p:nvSpPr>
              <p:cNvPr id="40" name="Freeform 40"/>
              <p:cNvSpPr/>
              <p:nvPr/>
            </p:nvSpPr>
            <p:spPr>
              <a:xfrm>
                <a:off x="2584504" y="7447463"/>
                <a:ext cx="241300" cy="240223"/>
              </a:xfrm>
              <a:custGeom>
                <a:avLst/>
                <a:gdLst/>
                <a:ahLst/>
                <a:cxnLst/>
                <a:rect l="l" t="t" r="r" b="b"/>
                <a:pathLst>
                  <a:path w="241300" h="240223">
                    <a:moveTo>
                      <a:pt x="241300" y="120112"/>
                    </a:moveTo>
                    <a:cubicBezTo>
                      <a:pt x="241003" y="53689"/>
                      <a:pt x="187073" y="0"/>
                      <a:pt x="120650" y="0"/>
                    </a:cubicBezTo>
                    <a:cubicBezTo>
                      <a:pt x="54227" y="0"/>
                      <a:pt x="297" y="53689"/>
                      <a:pt x="0" y="120112"/>
                    </a:cubicBezTo>
                    <a:cubicBezTo>
                      <a:pt x="297" y="186534"/>
                      <a:pt x="54227" y="240223"/>
                      <a:pt x="120650" y="240223"/>
                    </a:cubicBezTo>
                    <a:cubicBezTo>
                      <a:pt x="187073" y="240223"/>
                      <a:pt x="241003" y="186534"/>
                      <a:pt x="241300" y="120112"/>
                    </a:cubicBezTo>
                    <a:close/>
                  </a:path>
                </a:pathLst>
              </a:custGeom>
              <a:solidFill>
                <a:srgbClr val="FF68D4"/>
              </a:solidFill>
            </p:spPr>
          </p:sp>
          <p:sp>
            <p:nvSpPr>
              <p:cNvPr id="41" name="Freeform 41"/>
              <p:cNvSpPr/>
              <p:nvPr/>
            </p:nvSpPr>
            <p:spPr>
              <a:xfrm>
                <a:off x="3486222" y="5703876"/>
                <a:ext cx="241300" cy="240223"/>
              </a:xfrm>
              <a:custGeom>
                <a:avLst/>
                <a:gdLst/>
                <a:ahLst/>
                <a:cxnLst/>
                <a:rect l="l" t="t" r="r" b="b"/>
                <a:pathLst>
                  <a:path w="241300" h="240223">
                    <a:moveTo>
                      <a:pt x="241300" y="120112"/>
                    </a:moveTo>
                    <a:cubicBezTo>
                      <a:pt x="241003" y="53689"/>
                      <a:pt x="187073" y="0"/>
                      <a:pt x="120650" y="0"/>
                    </a:cubicBezTo>
                    <a:cubicBezTo>
                      <a:pt x="54227" y="0"/>
                      <a:pt x="297" y="53689"/>
                      <a:pt x="0" y="120112"/>
                    </a:cubicBezTo>
                    <a:cubicBezTo>
                      <a:pt x="297" y="186535"/>
                      <a:pt x="54227" y="240224"/>
                      <a:pt x="120650" y="240224"/>
                    </a:cubicBezTo>
                    <a:cubicBezTo>
                      <a:pt x="187073" y="240224"/>
                      <a:pt x="241003" y="186535"/>
                      <a:pt x="241300" y="120112"/>
                    </a:cubicBezTo>
                    <a:close/>
                  </a:path>
                </a:pathLst>
              </a:custGeom>
              <a:solidFill>
                <a:srgbClr val="FF68D4"/>
              </a:solidFill>
            </p:spPr>
          </p:sp>
          <p:sp>
            <p:nvSpPr>
              <p:cNvPr id="42" name="Freeform 42"/>
              <p:cNvSpPr/>
              <p:nvPr/>
            </p:nvSpPr>
            <p:spPr>
              <a:xfrm>
                <a:off x="4387940" y="4134491"/>
                <a:ext cx="241300" cy="240223"/>
              </a:xfrm>
              <a:custGeom>
                <a:avLst/>
                <a:gdLst/>
                <a:ahLst/>
                <a:cxnLst/>
                <a:rect l="l" t="t" r="r" b="b"/>
                <a:pathLst>
                  <a:path w="241300" h="240223">
                    <a:moveTo>
                      <a:pt x="241300" y="120112"/>
                    </a:moveTo>
                    <a:cubicBezTo>
                      <a:pt x="241003" y="53689"/>
                      <a:pt x="187073" y="0"/>
                      <a:pt x="120650" y="0"/>
                    </a:cubicBezTo>
                    <a:cubicBezTo>
                      <a:pt x="54227" y="0"/>
                      <a:pt x="297" y="53689"/>
                      <a:pt x="0" y="120112"/>
                    </a:cubicBezTo>
                    <a:cubicBezTo>
                      <a:pt x="297" y="186535"/>
                      <a:pt x="54227" y="240224"/>
                      <a:pt x="120650" y="240224"/>
                    </a:cubicBezTo>
                    <a:cubicBezTo>
                      <a:pt x="187073" y="240224"/>
                      <a:pt x="241003" y="186535"/>
                      <a:pt x="241300" y="120112"/>
                    </a:cubicBezTo>
                    <a:close/>
                  </a:path>
                </a:pathLst>
              </a:custGeom>
              <a:solidFill>
                <a:srgbClr val="FF68D4"/>
              </a:solidFill>
            </p:spPr>
          </p:sp>
          <p:sp>
            <p:nvSpPr>
              <p:cNvPr id="43" name="Freeform 43"/>
              <p:cNvSpPr/>
              <p:nvPr/>
            </p:nvSpPr>
            <p:spPr>
              <a:xfrm>
                <a:off x="7093094" y="2428570"/>
                <a:ext cx="241300" cy="240223"/>
              </a:xfrm>
              <a:custGeom>
                <a:avLst/>
                <a:gdLst/>
                <a:ahLst/>
                <a:cxnLst/>
                <a:rect l="l" t="t" r="r" b="b"/>
                <a:pathLst>
                  <a:path w="241300" h="240223">
                    <a:moveTo>
                      <a:pt x="241300" y="120111"/>
                    </a:moveTo>
                    <a:cubicBezTo>
                      <a:pt x="241003" y="53689"/>
                      <a:pt x="187073" y="0"/>
                      <a:pt x="120650" y="0"/>
                    </a:cubicBezTo>
                    <a:cubicBezTo>
                      <a:pt x="54227" y="0"/>
                      <a:pt x="297" y="53689"/>
                      <a:pt x="0" y="120111"/>
                    </a:cubicBezTo>
                    <a:cubicBezTo>
                      <a:pt x="297" y="186534"/>
                      <a:pt x="54227" y="240223"/>
                      <a:pt x="120650" y="240223"/>
                    </a:cubicBezTo>
                    <a:cubicBezTo>
                      <a:pt x="187073" y="240223"/>
                      <a:pt x="241003" y="186534"/>
                      <a:pt x="241300" y="120111"/>
                    </a:cubicBezTo>
                    <a:close/>
                  </a:path>
                </a:pathLst>
              </a:custGeom>
              <a:solidFill>
                <a:srgbClr val="FF68D4"/>
              </a:solidFill>
            </p:spPr>
          </p:sp>
          <p:sp>
            <p:nvSpPr>
              <p:cNvPr id="44" name="Freeform 44"/>
              <p:cNvSpPr/>
              <p:nvPr/>
            </p:nvSpPr>
            <p:spPr>
              <a:xfrm>
                <a:off x="8896530" y="666150"/>
                <a:ext cx="241300" cy="240223"/>
              </a:xfrm>
              <a:custGeom>
                <a:avLst/>
                <a:gdLst/>
                <a:ahLst/>
                <a:cxnLst/>
                <a:rect l="l" t="t" r="r" b="b"/>
                <a:pathLst>
                  <a:path w="241300" h="240223">
                    <a:moveTo>
                      <a:pt x="241300" y="120112"/>
                    </a:moveTo>
                    <a:cubicBezTo>
                      <a:pt x="241003" y="53689"/>
                      <a:pt x="187073" y="0"/>
                      <a:pt x="120650" y="0"/>
                    </a:cubicBezTo>
                    <a:cubicBezTo>
                      <a:pt x="54227" y="0"/>
                      <a:pt x="297" y="53689"/>
                      <a:pt x="0" y="120112"/>
                    </a:cubicBezTo>
                    <a:cubicBezTo>
                      <a:pt x="297" y="186534"/>
                      <a:pt x="54227" y="240224"/>
                      <a:pt x="120650" y="240224"/>
                    </a:cubicBezTo>
                    <a:cubicBezTo>
                      <a:pt x="187073" y="240224"/>
                      <a:pt x="241003" y="186534"/>
                      <a:pt x="241300" y="120112"/>
                    </a:cubicBezTo>
                    <a:close/>
                  </a:path>
                </a:pathLst>
              </a:custGeom>
              <a:solidFill>
                <a:srgbClr val="FF68D4"/>
              </a:solidFill>
            </p:spPr>
          </p:sp>
        </p:grpSp>
      </p:grpSp>
      <p:sp>
        <p:nvSpPr>
          <p:cNvPr id="45" name="TextBox 45"/>
          <p:cNvSpPr txBox="1"/>
          <p:nvPr/>
        </p:nvSpPr>
        <p:spPr>
          <a:xfrm>
            <a:off x="13900532" y="9134475"/>
            <a:ext cx="3407389" cy="238125"/>
          </a:xfrm>
          <a:prstGeom prst="rect">
            <a:avLst/>
          </a:prstGeom>
        </p:spPr>
        <p:txBody>
          <a:bodyPr lIns="0" tIns="0" rIns="0" bIns="0" rtlCol="0" anchor="t">
            <a:spAutoFit/>
          </a:bodyPr>
          <a:lstStyle/>
          <a:p>
            <a:pPr algn="r">
              <a:lnSpc>
                <a:spcPts val="1950"/>
              </a:lnSpc>
            </a:pPr>
            <a:r>
              <a:rPr lang="en-US" sz="1500">
                <a:solidFill>
                  <a:srgbClr val="000000"/>
                </a:solidFill>
                <a:latin typeface="Muli Regular Italics"/>
              </a:rPr>
              <a:t>Source: Add your references here.</a:t>
            </a:r>
          </a:p>
        </p:txBody>
      </p:sp>
      <p:grpSp>
        <p:nvGrpSpPr>
          <p:cNvPr id="46" name="Group 46"/>
          <p:cNvGrpSpPr/>
          <p:nvPr/>
        </p:nvGrpSpPr>
        <p:grpSpPr>
          <a:xfrm>
            <a:off x="2650669" y="2909153"/>
            <a:ext cx="6493331" cy="4468695"/>
            <a:chOff x="0" y="0"/>
            <a:chExt cx="8657774" cy="5958259"/>
          </a:xfrm>
        </p:grpSpPr>
        <p:sp>
          <p:nvSpPr>
            <p:cNvPr id="47" name="TextBox 47"/>
            <p:cNvSpPr txBox="1"/>
            <p:nvPr/>
          </p:nvSpPr>
          <p:spPr>
            <a:xfrm>
              <a:off x="0" y="0"/>
              <a:ext cx="8657774" cy="3657600"/>
            </a:xfrm>
            <a:prstGeom prst="rect">
              <a:avLst/>
            </a:prstGeom>
          </p:spPr>
          <p:txBody>
            <a:bodyPr lIns="0" tIns="0" rIns="0" bIns="0" rtlCol="0" anchor="t">
              <a:spAutoFit/>
            </a:bodyPr>
            <a:lstStyle/>
            <a:p>
              <a:pPr>
                <a:lnSpc>
                  <a:spcPts val="10800"/>
                </a:lnSpc>
              </a:pPr>
              <a:r>
                <a:rPr lang="en-US" sz="9000">
                  <a:solidFill>
                    <a:srgbClr val="000000"/>
                  </a:solidFill>
                  <a:latin typeface="Playfair Display Bold"/>
                </a:rPr>
                <a:t>Competitor Analysis</a:t>
              </a:r>
            </a:p>
          </p:txBody>
        </p:sp>
        <p:sp>
          <p:nvSpPr>
            <p:cNvPr id="48" name="TextBox 48"/>
            <p:cNvSpPr txBox="1"/>
            <p:nvPr/>
          </p:nvSpPr>
          <p:spPr>
            <a:xfrm>
              <a:off x="0" y="4040348"/>
              <a:ext cx="8657774" cy="1083945"/>
            </a:xfrm>
            <a:prstGeom prst="rect">
              <a:avLst/>
            </a:prstGeom>
          </p:spPr>
          <p:txBody>
            <a:bodyPr lIns="0" tIns="0" rIns="0" bIns="0" rtlCol="0" anchor="t">
              <a:spAutoFit/>
            </a:bodyPr>
            <a:lstStyle/>
            <a:p>
              <a:pPr>
                <a:lnSpc>
                  <a:spcPts val="3359"/>
                </a:lnSpc>
              </a:pPr>
              <a:r>
                <a:rPr lang="en-US" sz="2399">
                  <a:solidFill>
                    <a:srgbClr val="000000"/>
                  </a:solidFill>
                  <a:latin typeface="Muli Regular Bold"/>
                </a:rPr>
                <a:t>Write a significant observation between</a:t>
              </a:r>
            </a:p>
            <a:p>
              <a:pPr algn="l">
                <a:lnSpc>
                  <a:spcPts val="3359"/>
                </a:lnSpc>
              </a:pPr>
              <a:r>
                <a:rPr lang="en-US" sz="2399">
                  <a:solidFill>
                    <a:srgbClr val="000000"/>
                  </a:solidFill>
                  <a:latin typeface="Muli Regular Bold"/>
                </a:rPr>
                <a:t>the company and its competitors</a:t>
              </a:r>
            </a:p>
          </p:txBody>
        </p:sp>
        <p:sp>
          <p:nvSpPr>
            <p:cNvPr id="49" name="TextBox 49"/>
            <p:cNvSpPr txBox="1"/>
            <p:nvPr/>
          </p:nvSpPr>
          <p:spPr>
            <a:xfrm>
              <a:off x="0" y="5508468"/>
              <a:ext cx="8657774" cy="449792"/>
            </a:xfrm>
            <a:prstGeom prst="rect">
              <a:avLst/>
            </a:prstGeom>
          </p:spPr>
          <p:txBody>
            <a:bodyPr lIns="0" tIns="0" rIns="0" bIns="0" rtlCol="0" anchor="t">
              <a:spAutoFit/>
            </a:bodyPr>
            <a:lstStyle/>
            <a:p>
              <a:pPr algn="l">
                <a:lnSpc>
                  <a:spcPts val="2800"/>
                </a:lnSpc>
              </a:pPr>
              <a:r>
                <a:rPr lang="en-US" sz="2000">
                  <a:solidFill>
                    <a:srgbClr val="000000"/>
                  </a:solidFill>
                  <a:latin typeface="Muli Regular"/>
                </a:rPr>
                <a:t>Briefly elaborate on the observation</a:t>
              </a:r>
            </a:p>
          </p:txBody>
        </p:sp>
      </p:grpSp>
      <p:grpSp>
        <p:nvGrpSpPr>
          <p:cNvPr id="50" name="Group 50"/>
          <p:cNvGrpSpPr/>
          <p:nvPr/>
        </p:nvGrpSpPr>
        <p:grpSpPr>
          <a:xfrm>
            <a:off x="1668921" y="8814406"/>
            <a:ext cx="2982603" cy="558194"/>
            <a:chOff x="0" y="0"/>
            <a:chExt cx="3976804" cy="744259"/>
          </a:xfrm>
        </p:grpSpPr>
        <p:grpSp>
          <p:nvGrpSpPr>
            <p:cNvPr id="51" name="Group 51"/>
            <p:cNvGrpSpPr/>
            <p:nvPr/>
          </p:nvGrpSpPr>
          <p:grpSpPr>
            <a:xfrm>
              <a:off x="0" y="0"/>
              <a:ext cx="3976804" cy="744259"/>
              <a:chOff x="0" y="0"/>
              <a:chExt cx="6897394" cy="1290848"/>
            </a:xfrm>
          </p:grpSpPr>
          <p:sp>
            <p:nvSpPr>
              <p:cNvPr id="52" name="Freeform 52"/>
              <p:cNvSpPr/>
              <p:nvPr/>
            </p:nvSpPr>
            <p:spPr>
              <a:xfrm>
                <a:off x="0" y="0"/>
                <a:ext cx="6897394" cy="1290848"/>
              </a:xfrm>
              <a:custGeom>
                <a:avLst/>
                <a:gdLst/>
                <a:ahLst/>
                <a:cxnLst/>
                <a:rect l="l" t="t" r="r" b="b"/>
                <a:pathLst>
                  <a:path w="6897394" h="1290848">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id="53" name="TextBox 53"/>
            <p:cNvSpPr txBox="1"/>
            <p:nvPr/>
          </p:nvSpPr>
          <p:spPr>
            <a:xfrm>
              <a:off x="448728" y="180995"/>
              <a:ext cx="3079349" cy="372745"/>
            </a:xfrm>
            <a:prstGeom prst="rect">
              <a:avLst/>
            </a:prstGeom>
          </p:spPr>
          <p:txBody>
            <a:bodyPr lIns="0" tIns="0" rIns="0" bIns="0" rtlCol="0" anchor="t">
              <a:spAutoFit/>
            </a:bodyPr>
            <a:lstStyle/>
            <a:p>
              <a:pPr algn="ctr">
                <a:lnSpc>
                  <a:spcPts val="2340"/>
                </a:lnSpc>
              </a:pPr>
              <a:r>
                <a:rPr lang="en-US" sz="1800" u="none">
                  <a:solidFill>
                    <a:srgbClr val="000000"/>
                  </a:solidFill>
                  <a:latin typeface="Muli Regular"/>
                </a:rPr>
                <a:t>BACK TO AGENDA</a:t>
              </a:r>
            </a:p>
          </p:txBody>
        </p:sp>
      </p:grpSp>
      <p:grpSp>
        <p:nvGrpSpPr>
          <p:cNvPr id="54" name="Group 54"/>
          <p:cNvGrpSpPr/>
          <p:nvPr/>
        </p:nvGrpSpPr>
        <p:grpSpPr>
          <a:xfrm>
            <a:off x="1668921" y="1028700"/>
            <a:ext cx="2012099" cy="1950875"/>
            <a:chOff x="0" y="0"/>
            <a:chExt cx="2682799" cy="2601167"/>
          </a:xfrm>
        </p:grpSpPr>
        <p:sp>
          <p:nvSpPr>
            <p:cNvPr id="55" name="Freeform 55"/>
            <p:cNvSpPr/>
            <p:nvPr/>
          </p:nvSpPr>
          <p:spPr>
            <a:xfrm>
              <a:off x="392766" y="0"/>
              <a:ext cx="1897267" cy="1893817"/>
            </a:xfrm>
            <a:custGeom>
              <a:avLst/>
              <a:gdLst/>
              <a:ahLst/>
              <a:cxnLst/>
              <a:rect l="l" t="t" r="r" b="b"/>
              <a:pathLst>
                <a:path w="1897267" h="1893817">
                  <a:moveTo>
                    <a:pt x="0" y="0"/>
                  </a:moveTo>
                  <a:lnTo>
                    <a:pt x="1897267" y="0"/>
                  </a:lnTo>
                  <a:lnTo>
                    <a:pt x="1897267" y="1893817"/>
                  </a:lnTo>
                  <a:lnTo>
                    <a:pt x="0" y="18938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TextBox 56"/>
            <p:cNvSpPr txBox="1"/>
            <p:nvPr/>
          </p:nvSpPr>
          <p:spPr>
            <a:xfrm>
              <a:off x="0" y="2258479"/>
              <a:ext cx="2682799" cy="342688"/>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Muli Regular"/>
                </a:rPr>
                <a:t>Add Company Name</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1556" y="5047606"/>
            <a:ext cx="11841808" cy="11820277"/>
          </a:xfrm>
          <a:custGeom>
            <a:avLst/>
            <a:gdLst/>
            <a:ahLst/>
            <a:cxnLst/>
            <a:rect l="l" t="t" r="r" b="b"/>
            <a:pathLst>
              <a:path w="11841808" h="11820277">
                <a:moveTo>
                  <a:pt x="0" y="0"/>
                </a:moveTo>
                <a:lnTo>
                  <a:pt x="11841807" y="0"/>
                </a:lnTo>
                <a:lnTo>
                  <a:pt x="11841807" y="11820277"/>
                </a:lnTo>
                <a:lnTo>
                  <a:pt x="0" y="11820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39133" y="-5900614"/>
            <a:ext cx="11841808" cy="11820277"/>
          </a:xfrm>
          <a:custGeom>
            <a:avLst/>
            <a:gdLst/>
            <a:ahLst/>
            <a:cxnLst/>
            <a:rect l="l" t="t" r="r" b="b"/>
            <a:pathLst>
              <a:path w="11841808" h="11820277">
                <a:moveTo>
                  <a:pt x="0" y="0"/>
                </a:moveTo>
                <a:lnTo>
                  <a:pt x="11841807" y="0"/>
                </a:lnTo>
                <a:lnTo>
                  <a:pt x="11841807" y="11820278"/>
                </a:lnTo>
                <a:lnTo>
                  <a:pt x="0" y="118202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1822041" y="1571950"/>
          <a:ext cx="14683039" cy="6601520"/>
        </p:xfrm>
        <a:graphic>
          <a:graphicData uri="http://schemas.openxmlformats.org/drawingml/2006/table">
            <a:tbl>
              <a:tblPr/>
              <a:tblGrid>
                <a:gridCol w="3673830">
                  <a:extLst>
                    <a:ext uri="{9D8B030D-6E8A-4147-A177-3AD203B41FA5}">
                      <a16:colId xmlns:a16="http://schemas.microsoft.com/office/drawing/2014/main" val="20000"/>
                    </a:ext>
                  </a:extLst>
                </a:gridCol>
                <a:gridCol w="3623919">
                  <a:extLst>
                    <a:ext uri="{9D8B030D-6E8A-4147-A177-3AD203B41FA5}">
                      <a16:colId xmlns:a16="http://schemas.microsoft.com/office/drawing/2014/main" val="20001"/>
                    </a:ext>
                  </a:extLst>
                </a:gridCol>
                <a:gridCol w="3762963">
                  <a:extLst>
                    <a:ext uri="{9D8B030D-6E8A-4147-A177-3AD203B41FA5}">
                      <a16:colId xmlns:a16="http://schemas.microsoft.com/office/drawing/2014/main" val="20002"/>
                    </a:ext>
                  </a:extLst>
                </a:gridCol>
                <a:gridCol w="3622327">
                  <a:extLst>
                    <a:ext uri="{9D8B030D-6E8A-4147-A177-3AD203B41FA5}">
                      <a16:colId xmlns:a16="http://schemas.microsoft.com/office/drawing/2014/main" val="20003"/>
                    </a:ext>
                  </a:extLst>
                </a:gridCol>
              </a:tblGrid>
              <a:tr h="1259233">
                <a:tc>
                  <a:txBody>
                    <a:bodyPr/>
                    <a:lstStyle/>
                    <a:p>
                      <a:pPr algn="ctr">
                        <a:lnSpc>
                          <a:spcPts val="3499"/>
                        </a:lnSpc>
                        <a:defRPr/>
                      </a:pPr>
                      <a:r>
                        <a:rPr lang="en-US" sz="2499">
                          <a:solidFill>
                            <a:srgbClr val="000000"/>
                          </a:solidFill>
                          <a:latin typeface="Playfair Display Bold"/>
                        </a:rPr>
                        <a:t>Dhinar Hidayath</a:t>
                      </a: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000000"/>
                          </a:solidFill>
                          <a:latin typeface="Playfair Display Bold"/>
                        </a:rPr>
                        <a:t>Khansa Farras C</a:t>
                      </a: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000000"/>
                          </a:solidFill>
                          <a:latin typeface="Playfair Display Bold"/>
                        </a:rPr>
                        <a:t>Puspa Zuhrotul K</a:t>
                      </a: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000000"/>
                          </a:solidFill>
                          <a:latin typeface="Playfair Display Bold"/>
                        </a:rPr>
                        <a:t>Salma Mardhiyah</a:t>
                      </a: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14037">
                <a:tc>
                  <a:txBody>
                    <a:bodyPr/>
                    <a:lstStyle/>
                    <a:p>
                      <a:pPr algn="ctr">
                        <a:lnSpc>
                          <a:spcPts val="3500"/>
                        </a:lnSpc>
                        <a:defRPr/>
                      </a:pPr>
                      <a:r>
                        <a:rPr lang="en-US" sz="2500">
                          <a:solidFill>
                            <a:srgbClr val="000000"/>
                          </a:solidFill>
                          <a:latin typeface="Muli Regular Bold"/>
                        </a:rPr>
                        <a:t>1306621054</a:t>
                      </a: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3500"/>
                        </a:lnSpc>
                        <a:defRPr/>
                      </a:pPr>
                      <a:r>
                        <a:rPr lang="en-US" sz="2500">
                          <a:solidFill>
                            <a:srgbClr val="000000"/>
                          </a:solidFill>
                          <a:latin typeface="Muli Regular Bold"/>
                        </a:rPr>
                        <a:t>1306621067</a:t>
                      </a: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3500"/>
                        </a:lnSpc>
                        <a:defRPr/>
                      </a:pPr>
                      <a:r>
                        <a:rPr lang="en-US" sz="2500">
                          <a:solidFill>
                            <a:srgbClr val="000000"/>
                          </a:solidFill>
                          <a:latin typeface="Muli Regular Bold"/>
                        </a:rPr>
                        <a:t>1306621058</a:t>
                      </a: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3500"/>
                        </a:lnSpc>
                        <a:defRPr/>
                      </a:pPr>
                      <a:r>
                        <a:rPr lang="en-US" sz="2500">
                          <a:solidFill>
                            <a:srgbClr val="000000"/>
                          </a:solidFill>
                          <a:latin typeface="Muli Regular Bold"/>
                        </a:rPr>
                        <a:t>13006621061</a:t>
                      </a: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428250">
                <a:tc>
                  <a:txBody>
                    <a:bodyPr/>
                    <a:lstStyle/>
                    <a:p>
                      <a:pPr algn="l">
                        <a:lnSpc>
                          <a:spcPts val="2800"/>
                        </a:lnSpc>
                        <a:defRPr/>
                      </a:pP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l">
                        <a:lnSpc>
                          <a:spcPts val="2800"/>
                        </a:lnSpc>
                        <a:defRPr/>
                      </a:pP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l">
                        <a:lnSpc>
                          <a:spcPts val="2800"/>
                        </a:lnSpc>
                        <a:defRPr/>
                      </a:pP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l">
                        <a:lnSpc>
                          <a:spcPts val="2800"/>
                        </a:lnSpc>
                        <a:defRPr/>
                      </a:pPr>
                      <a:endParaRPr lang="en-US" sz="1100"/>
                    </a:p>
                  </a:txBody>
                  <a:tcPr marL="142875" marR="142875" marT="142875" marB="142875"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grpSp>
        <p:nvGrpSpPr>
          <p:cNvPr id="5" name="Group 5"/>
          <p:cNvGrpSpPr/>
          <p:nvPr/>
        </p:nvGrpSpPr>
        <p:grpSpPr>
          <a:xfrm>
            <a:off x="13522477" y="8700106"/>
            <a:ext cx="2982603" cy="558194"/>
            <a:chOff x="0" y="0"/>
            <a:chExt cx="3976804" cy="744259"/>
          </a:xfrm>
        </p:grpSpPr>
        <p:grpSp>
          <p:nvGrpSpPr>
            <p:cNvPr id="6" name="Group 6"/>
            <p:cNvGrpSpPr/>
            <p:nvPr/>
          </p:nvGrpSpPr>
          <p:grpSpPr>
            <a:xfrm>
              <a:off x="0" y="0"/>
              <a:ext cx="3976804" cy="744259"/>
              <a:chOff x="0" y="0"/>
              <a:chExt cx="6897394" cy="1290848"/>
            </a:xfrm>
          </p:grpSpPr>
          <p:sp>
            <p:nvSpPr>
              <p:cNvPr id="7" name="Freeform 7"/>
              <p:cNvSpPr/>
              <p:nvPr/>
            </p:nvSpPr>
            <p:spPr>
              <a:xfrm>
                <a:off x="0" y="0"/>
                <a:ext cx="6897394" cy="1290848"/>
              </a:xfrm>
              <a:custGeom>
                <a:avLst/>
                <a:gdLst/>
                <a:ahLst/>
                <a:cxnLst/>
                <a:rect l="l" t="t" r="r" b="b"/>
                <a:pathLst>
                  <a:path w="6897394" h="1290848">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id="8" name="TextBox 8"/>
            <p:cNvSpPr txBox="1"/>
            <p:nvPr/>
          </p:nvSpPr>
          <p:spPr>
            <a:xfrm>
              <a:off x="448728" y="180995"/>
              <a:ext cx="3079349" cy="372745"/>
            </a:xfrm>
            <a:prstGeom prst="rect">
              <a:avLst/>
            </a:prstGeom>
          </p:spPr>
          <p:txBody>
            <a:bodyPr lIns="0" tIns="0" rIns="0" bIns="0" rtlCol="0" anchor="t">
              <a:spAutoFit/>
            </a:bodyPr>
            <a:lstStyle/>
            <a:p>
              <a:pPr algn="ctr">
                <a:lnSpc>
                  <a:spcPts val="2340"/>
                </a:lnSpc>
              </a:pPr>
              <a:r>
                <a:rPr lang="en-US" sz="1800" u="none">
                  <a:solidFill>
                    <a:srgbClr val="000000"/>
                  </a:solidFill>
                  <a:latin typeface="Muli Regular"/>
                </a:rPr>
                <a:t>BACK TO AGENDA</a:t>
              </a:r>
            </a:p>
          </p:txBody>
        </p:sp>
      </p:grpSp>
      <p:grpSp>
        <p:nvGrpSpPr>
          <p:cNvPr id="9" name="Group 9"/>
          <p:cNvGrpSpPr>
            <a:grpSpLocks noChangeAspect="1"/>
          </p:cNvGrpSpPr>
          <p:nvPr/>
        </p:nvGrpSpPr>
        <p:grpSpPr>
          <a:xfrm>
            <a:off x="2396381" y="4133052"/>
            <a:ext cx="2683871" cy="3573223"/>
            <a:chOff x="0" y="0"/>
            <a:chExt cx="3663950" cy="4878070"/>
          </a:xfrm>
        </p:grpSpPr>
        <p:sp>
          <p:nvSpPr>
            <p:cNvPr id="10" name="Freeform 10"/>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4"/>
              <a:stretch>
                <a:fillRect l="-145" r="-145"/>
              </a:stretch>
            </a:blipFill>
          </p:spPr>
        </p:sp>
        <p:sp>
          <p:nvSpPr>
            <p:cNvPr id="11" name="Freeform 11"/>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68D4"/>
            </a:solidFill>
          </p:spPr>
        </p:sp>
      </p:grpSp>
      <p:grpSp>
        <p:nvGrpSpPr>
          <p:cNvPr id="12" name="Group 12"/>
          <p:cNvGrpSpPr>
            <a:grpSpLocks noChangeAspect="1"/>
          </p:cNvGrpSpPr>
          <p:nvPr/>
        </p:nvGrpSpPr>
        <p:grpSpPr>
          <a:xfrm>
            <a:off x="5956737" y="4133052"/>
            <a:ext cx="2683871" cy="3573223"/>
            <a:chOff x="0" y="0"/>
            <a:chExt cx="3663950" cy="4878070"/>
          </a:xfrm>
        </p:grpSpPr>
        <p:sp>
          <p:nvSpPr>
            <p:cNvPr id="13" name="Freeform 1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5"/>
              <a:stretch>
                <a:fillRect l="-145" r="-145"/>
              </a:stretch>
            </a:blipFill>
          </p:spPr>
        </p:sp>
        <p:sp>
          <p:nvSpPr>
            <p:cNvPr id="14" name="Freeform 1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68D4"/>
            </a:solidFill>
          </p:spPr>
        </p:sp>
      </p:grpSp>
      <p:grpSp>
        <p:nvGrpSpPr>
          <p:cNvPr id="15" name="Group 15"/>
          <p:cNvGrpSpPr>
            <a:grpSpLocks noChangeAspect="1"/>
          </p:cNvGrpSpPr>
          <p:nvPr/>
        </p:nvGrpSpPr>
        <p:grpSpPr>
          <a:xfrm>
            <a:off x="9655085" y="4133052"/>
            <a:ext cx="2683871" cy="3573223"/>
            <a:chOff x="0" y="0"/>
            <a:chExt cx="3663950" cy="4878070"/>
          </a:xfrm>
        </p:grpSpPr>
        <p:sp>
          <p:nvSpPr>
            <p:cNvPr id="16" name="Freeform 16"/>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6"/>
              <a:stretch>
                <a:fillRect l="-67280" t="-43384" b="-23331"/>
              </a:stretch>
            </a:blipFill>
          </p:spPr>
        </p:sp>
        <p:sp>
          <p:nvSpPr>
            <p:cNvPr id="17" name="Freeform 17"/>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68D4"/>
            </a:solidFill>
          </p:spPr>
        </p:sp>
      </p:grpSp>
      <p:grpSp>
        <p:nvGrpSpPr>
          <p:cNvPr id="18" name="Group 18"/>
          <p:cNvGrpSpPr>
            <a:grpSpLocks noChangeAspect="1"/>
          </p:cNvGrpSpPr>
          <p:nvPr/>
        </p:nvGrpSpPr>
        <p:grpSpPr>
          <a:xfrm>
            <a:off x="13358130" y="4133052"/>
            <a:ext cx="2683871" cy="3573223"/>
            <a:chOff x="0" y="0"/>
            <a:chExt cx="3663950" cy="4878070"/>
          </a:xfrm>
        </p:grpSpPr>
        <p:sp>
          <p:nvSpPr>
            <p:cNvPr id="19" name="Freeform 19"/>
            <p:cNvSpPr/>
            <p:nvPr/>
          </p:nvSpPr>
          <p:spPr>
            <a:xfrm rot="670310">
              <a:off x="-400553" y="-271431"/>
              <a:ext cx="4465057" cy="5420931"/>
            </a:xfrm>
            <a:custGeom>
              <a:avLst/>
              <a:gdLst/>
              <a:ahLst/>
              <a:cxnLst/>
              <a:rect l="l" t="t" r="r" b="b"/>
              <a:pathLst>
                <a:path w="4465057" h="5420931">
                  <a:moveTo>
                    <a:pt x="0" y="697595"/>
                  </a:moveTo>
                  <a:lnTo>
                    <a:pt x="3532223" y="0"/>
                  </a:lnTo>
                  <a:lnTo>
                    <a:pt x="4465056" y="4723337"/>
                  </a:lnTo>
                  <a:lnTo>
                    <a:pt x="932833" y="5420932"/>
                  </a:lnTo>
                  <a:close/>
                </a:path>
              </a:pathLst>
            </a:custGeom>
            <a:blipFill>
              <a:blip r:embed="rId7"/>
              <a:stretch>
                <a:fillRect l="-10703" r="-10703"/>
              </a:stretch>
            </a:blipFill>
          </p:spPr>
        </p:sp>
        <p:sp>
          <p:nvSpPr>
            <p:cNvPr id="20" name="Freeform 20"/>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68D4"/>
            </a:solid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75178" y="9411778"/>
            <a:ext cx="3407389" cy="246380"/>
          </a:xfrm>
          <a:prstGeom prst="rect">
            <a:avLst/>
          </a:prstGeom>
        </p:spPr>
        <p:txBody>
          <a:bodyPr lIns="0" tIns="0" rIns="0" bIns="0" rtlCol="0" anchor="t">
            <a:spAutoFit/>
          </a:bodyPr>
          <a:lstStyle/>
          <a:p>
            <a:pPr>
              <a:lnSpc>
                <a:spcPts val="2079"/>
              </a:lnSpc>
            </a:pPr>
            <a:r>
              <a:rPr lang="en-US" sz="1599">
                <a:solidFill>
                  <a:srgbClr val="000000"/>
                </a:solidFill>
                <a:latin typeface="Muli Regular Italics"/>
              </a:rPr>
              <a:t>Source: Add your references here.</a:t>
            </a:r>
          </a:p>
        </p:txBody>
      </p:sp>
      <p:grpSp>
        <p:nvGrpSpPr>
          <p:cNvPr id="3" name="Group 3"/>
          <p:cNvGrpSpPr/>
          <p:nvPr/>
        </p:nvGrpSpPr>
        <p:grpSpPr>
          <a:xfrm>
            <a:off x="10454089" y="3903545"/>
            <a:ext cx="6493331" cy="3097095"/>
            <a:chOff x="0" y="0"/>
            <a:chExt cx="8657774" cy="4129459"/>
          </a:xfrm>
        </p:grpSpPr>
        <p:sp>
          <p:nvSpPr>
            <p:cNvPr id="4" name="TextBox 4"/>
            <p:cNvSpPr txBox="1"/>
            <p:nvPr/>
          </p:nvSpPr>
          <p:spPr>
            <a:xfrm>
              <a:off x="0" y="0"/>
              <a:ext cx="8657774" cy="1828800"/>
            </a:xfrm>
            <a:prstGeom prst="rect">
              <a:avLst/>
            </a:prstGeom>
          </p:spPr>
          <p:txBody>
            <a:bodyPr lIns="0" tIns="0" rIns="0" bIns="0" rtlCol="0" anchor="t">
              <a:spAutoFit/>
            </a:bodyPr>
            <a:lstStyle/>
            <a:p>
              <a:pPr>
                <a:lnSpc>
                  <a:spcPts val="10800"/>
                </a:lnSpc>
              </a:pPr>
              <a:r>
                <a:rPr lang="en-US" sz="9000">
                  <a:solidFill>
                    <a:srgbClr val="000000"/>
                  </a:solidFill>
                  <a:latin typeface="Playfair Display Bold"/>
                </a:rPr>
                <a:t>Metode</a:t>
              </a:r>
            </a:p>
          </p:txBody>
        </p:sp>
        <p:sp>
          <p:nvSpPr>
            <p:cNvPr id="5" name="TextBox 5"/>
            <p:cNvSpPr txBox="1"/>
            <p:nvPr/>
          </p:nvSpPr>
          <p:spPr>
            <a:xfrm>
              <a:off x="0" y="2211548"/>
              <a:ext cx="8657774" cy="1083945"/>
            </a:xfrm>
            <a:prstGeom prst="rect">
              <a:avLst/>
            </a:prstGeom>
          </p:spPr>
          <p:txBody>
            <a:bodyPr lIns="0" tIns="0" rIns="0" bIns="0" rtlCol="0" anchor="t">
              <a:spAutoFit/>
            </a:bodyPr>
            <a:lstStyle/>
            <a:p>
              <a:pPr algn="l">
                <a:lnSpc>
                  <a:spcPts val="3359"/>
                </a:lnSpc>
              </a:pPr>
              <a:r>
                <a:rPr lang="en-US" sz="2399">
                  <a:solidFill>
                    <a:srgbClr val="000000"/>
                  </a:solidFill>
                  <a:latin typeface="Muli Regular Bold"/>
                </a:rPr>
                <a:t>Write a significant observation on recent industry trends</a:t>
              </a:r>
            </a:p>
          </p:txBody>
        </p:sp>
        <p:sp>
          <p:nvSpPr>
            <p:cNvPr id="6" name="TextBox 6"/>
            <p:cNvSpPr txBox="1"/>
            <p:nvPr/>
          </p:nvSpPr>
          <p:spPr>
            <a:xfrm>
              <a:off x="0" y="3679668"/>
              <a:ext cx="8657774" cy="449792"/>
            </a:xfrm>
            <a:prstGeom prst="rect">
              <a:avLst/>
            </a:prstGeom>
          </p:spPr>
          <p:txBody>
            <a:bodyPr lIns="0" tIns="0" rIns="0" bIns="0" rtlCol="0" anchor="t">
              <a:spAutoFit/>
            </a:bodyPr>
            <a:lstStyle/>
            <a:p>
              <a:pPr algn="l">
                <a:lnSpc>
                  <a:spcPts val="2800"/>
                </a:lnSpc>
              </a:pPr>
              <a:r>
                <a:rPr lang="en-US" sz="2000">
                  <a:solidFill>
                    <a:srgbClr val="000000"/>
                  </a:solidFill>
                  <a:latin typeface="Muli Regular"/>
                </a:rPr>
                <a:t>Briefly elaborate on the observation</a:t>
              </a:r>
            </a:p>
          </p:txBody>
        </p:sp>
      </p:grpSp>
      <p:grpSp>
        <p:nvGrpSpPr>
          <p:cNvPr id="7" name="Group 7"/>
          <p:cNvGrpSpPr/>
          <p:nvPr/>
        </p:nvGrpSpPr>
        <p:grpSpPr>
          <a:xfrm>
            <a:off x="10454089" y="8424185"/>
            <a:ext cx="2982603" cy="558194"/>
            <a:chOff x="0" y="0"/>
            <a:chExt cx="3976804" cy="744259"/>
          </a:xfrm>
        </p:grpSpPr>
        <p:grpSp>
          <p:nvGrpSpPr>
            <p:cNvPr id="8" name="Group 8"/>
            <p:cNvGrpSpPr/>
            <p:nvPr/>
          </p:nvGrpSpPr>
          <p:grpSpPr>
            <a:xfrm>
              <a:off x="0" y="0"/>
              <a:ext cx="3976804" cy="744259"/>
              <a:chOff x="0" y="0"/>
              <a:chExt cx="6897394" cy="1290848"/>
            </a:xfrm>
          </p:grpSpPr>
          <p:sp>
            <p:nvSpPr>
              <p:cNvPr id="9" name="Freeform 9"/>
              <p:cNvSpPr/>
              <p:nvPr/>
            </p:nvSpPr>
            <p:spPr>
              <a:xfrm>
                <a:off x="0" y="0"/>
                <a:ext cx="6897394" cy="1290848"/>
              </a:xfrm>
              <a:custGeom>
                <a:avLst/>
                <a:gdLst/>
                <a:ahLst/>
                <a:cxnLst/>
                <a:rect l="l" t="t" r="r" b="b"/>
                <a:pathLst>
                  <a:path w="6897394" h="1290848">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id="10" name="TextBox 10"/>
            <p:cNvSpPr txBox="1"/>
            <p:nvPr/>
          </p:nvSpPr>
          <p:spPr>
            <a:xfrm>
              <a:off x="448728" y="180995"/>
              <a:ext cx="3079349" cy="372745"/>
            </a:xfrm>
            <a:prstGeom prst="rect">
              <a:avLst/>
            </a:prstGeom>
          </p:spPr>
          <p:txBody>
            <a:bodyPr lIns="0" tIns="0" rIns="0" bIns="0" rtlCol="0" anchor="t">
              <a:spAutoFit/>
            </a:bodyPr>
            <a:lstStyle/>
            <a:p>
              <a:pPr algn="ctr">
                <a:lnSpc>
                  <a:spcPts val="2340"/>
                </a:lnSpc>
              </a:pPr>
              <a:r>
                <a:rPr lang="en-US" sz="1800" u="none">
                  <a:solidFill>
                    <a:srgbClr val="000000"/>
                  </a:solidFill>
                  <a:latin typeface="Muli Regular"/>
                </a:rPr>
                <a:t>BACK TO AGENDA</a:t>
              </a:r>
            </a:p>
          </p:txBody>
        </p:sp>
      </p:grpSp>
      <p:grpSp>
        <p:nvGrpSpPr>
          <p:cNvPr id="11" name="Group 11"/>
          <p:cNvGrpSpPr/>
          <p:nvPr/>
        </p:nvGrpSpPr>
        <p:grpSpPr>
          <a:xfrm>
            <a:off x="1169494" y="880620"/>
            <a:ext cx="8120712" cy="8101759"/>
            <a:chOff x="0" y="0"/>
            <a:chExt cx="10827616" cy="10802346"/>
          </a:xfrm>
        </p:grpSpPr>
        <p:sp>
          <p:nvSpPr>
            <p:cNvPr id="12" name="TextBox 12"/>
            <p:cNvSpPr txBox="1"/>
            <p:nvPr/>
          </p:nvSpPr>
          <p:spPr>
            <a:xfrm>
              <a:off x="1344569" y="10415880"/>
              <a:ext cx="881447" cy="386466"/>
            </a:xfrm>
            <a:prstGeom prst="rect">
              <a:avLst/>
            </a:prstGeom>
          </p:spPr>
          <p:txBody>
            <a:bodyPr lIns="0" tIns="0" rIns="0" bIns="0" rtlCol="0" anchor="t">
              <a:spAutoFit/>
            </a:bodyPr>
            <a:lstStyle/>
            <a:p>
              <a:pPr algn="ctr">
                <a:lnSpc>
                  <a:spcPts val="2520"/>
                </a:lnSpc>
              </a:pPr>
              <a:r>
                <a:rPr lang="en-US" sz="1800">
                  <a:solidFill>
                    <a:srgbClr val="000000"/>
                  </a:solidFill>
                  <a:latin typeface="Muli Regular"/>
                </a:rPr>
                <a:t>Item 1</a:t>
              </a:r>
            </a:p>
          </p:txBody>
        </p:sp>
        <p:sp>
          <p:nvSpPr>
            <p:cNvPr id="13" name="TextBox 13"/>
            <p:cNvSpPr txBox="1"/>
            <p:nvPr/>
          </p:nvSpPr>
          <p:spPr>
            <a:xfrm>
              <a:off x="3353975" y="10415880"/>
              <a:ext cx="881447" cy="386466"/>
            </a:xfrm>
            <a:prstGeom prst="rect">
              <a:avLst/>
            </a:prstGeom>
          </p:spPr>
          <p:txBody>
            <a:bodyPr lIns="0" tIns="0" rIns="0" bIns="0" rtlCol="0" anchor="t">
              <a:spAutoFit/>
            </a:bodyPr>
            <a:lstStyle/>
            <a:p>
              <a:pPr algn="ctr">
                <a:lnSpc>
                  <a:spcPts val="2520"/>
                </a:lnSpc>
              </a:pPr>
              <a:r>
                <a:rPr lang="en-US" sz="1800">
                  <a:solidFill>
                    <a:srgbClr val="000000"/>
                  </a:solidFill>
                  <a:latin typeface="Muli Regular"/>
                </a:rPr>
                <a:t>Item 2</a:t>
              </a:r>
            </a:p>
          </p:txBody>
        </p:sp>
        <p:sp>
          <p:nvSpPr>
            <p:cNvPr id="14" name="TextBox 14"/>
            <p:cNvSpPr txBox="1"/>
            <p:nvPr/>
          </p:nvSpPr>
          <p:spPr>
            <a:xfrm>
              <a:off x="5363380" y="10415880"/>
              <a:ext cx="881447" cy="386466"/>
            </a:xfrm>
            <a:prstGeom prst="rect">
              <a:avLst/>
            </a:prstGeom>
          </p:spPr>
          <p:txBody>
            <a:bodyPr lIns="0" tIns="0" rIns="0" bIns="0" rtlCol="0" anchor="t">
              <a:spAutoFit/>
            </a:bodyPr>
            <a:lstStyle/>
            <a:p>
              <a:pPr algn="ctr">
                <a:lnSpc>
                  <a:spcPts val="2520"/>
                </a:lnSpc>
              </a:pPr>
              <a:r>
                <a:rPr lang="en-US" sz="1800">
                  <a:solidFill>
                    <a:srgbClr val="000000"/>
                  </a:solidFill>
                  <a:latin typeface="Muli Regular"/>
                </a:rPr>
                <a:t>Item 3</a:t>
              </a:r>
            </a:p>
          </p:txBody>
        </p:sp>
        <p:sp>
          <p:nvSpPr>
            <p:cNvPr id="15" name="TextBox 15"/>
            <p:cNvSpPr txBox="1"/>
            <p:nvPr/>
          </p:nvSpPr>
          <p:spPr>
            <a:xfrm>
              <a:off x="7372785" y="10415880"/>
              <a:ext cx="881447" cy="386466"/>
            </a:xfrm>
            <a:prstGeom prst="rect">
              <a:avLst/>
            </a:prstGeom>
          </p:spPr>
          <p:txBody>
            <a:bodyPr lIns="0" tIns="0" rIns="0" bIns="0" rtlCol="0" anchor="t">
              <a:spAutoFit/>
            </a:bodyPr>
            <a:lstStyle/>
            <a:p>
              <a:pPr algn="ctr">
                <a:lnSpc>
                  <a:spcPts val="2520"/>
                </a:lnSpc>
              </a:pPr>
              <a:r>
                <a:rPr lang="en-US" sz="1800">
                  <a:solidFill>
                    <a:srgbClr val="000000"/>
                  </a:solidFill>
                  <a:latin typeface="Muli Regular"/>
                </a:rPr>
                <a:t>Item 4</a:t>
              </a:r>
            </a:p>
          </p:txBody>
        </p:sp>
        <p:sp>
          <p:nvSpPr>
            <p:cNvPr id="16" name="TextBox 16"/>
            <p:cNvSpPr txBox="1"/>
            <p:nvPr/>
          </p:nvSpPr>
          <p:spPr>
            <a:xfrm>
              <a:off x="9382190" y="10415880"/>
              <a:ext cx="881447" cy="386466"/>
            </a:xfrm>
            <a:prstGeom prst="rect">
              <a:avLst/>
            </a:prstGeom>
          </p:spPr>
          <p:txBody>
            <a:bodyPr lIns="0" tIns="0" rIns="0" bIns="0" rtlCol="0" anchor="t">
              <a:spAutoFit/>
            </a:bodyPr>
            <a:lstStyle/>
            <a:p>
              <a:pPr algn="ctr">
                <a:lnSpc>
                  <a:spcPts val="2520"/>
                </a:lnSpc>
              </a:pPr>
              <a:r>
                <a:rPr lang="en-US" sz="1800">
                  <a:solidFill>
                    <a:srgbClr val="000000"/>
                  </a:solidFill>
                  <a:latin typeface="Muli Regular"/>
                </a:rPr>
                <a:t>Item 5</a:t>
              </a:r>
            </a:p>
          </p:txBody>
        </p:sp>
        <p:grpSp>
          <p:nvGrpSpPr>
            <p:cNvPr id="17" name="Group 17"/>
            <p:cNvGrpSpPr>
              <a:grpSpLocks noChangeAspect="1"/>
            </p:cNvGrpSpPr>
            <p:nvPr/>
          </p:nvGrpSpPr>
          <p:grpSpPr>
            <a:xfrm>
              <a:off x="780590" y="178945"/>
              <a:ext cx="10047026" cy="10113110"/>
              <a:chOff x="0" y="0"/>
              <a:chExt cx="11576182" cy="11652324"/>
            </a:xfrm>
          </p:grpSpPr>
          <p:sp>
            <p:nvSpPr>
              <p:cNvPr id="18" name="Freeform 18"/>
              <p:cNvSpPr/>
              <p:nvPr/>
            </p:nvSpPr>
            <p:spPr>
              <a:xfrm>
                <a:off x="0" y="-6350"/>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24706"/>
                </a:srgbClr>
              </a:solidFill>
            </p:spPr>
          </p:sp>
          <p:sp>
            <p:nvSpPr>
              <p:cNvPr id="19" name="Freeform 19"/>
              <p:cNvSpPr/>
              <p:nvPr/>
            </p:nvSpPr>
            <p:spPr>
              <a:xfrm>
                <a:off x="0" y="2324115"/>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24706"/>
                </a:srgbClr>
              </a:solidFill>
            </p:spPr>
          </p:sp>
          <p:sp>
            <p:nvSpPr>
              <p:cNvPr id="20" name="Freeform 20"/>
              <p:cNvSpPr/>
              <p:nvPr/>
            </p:nvSpPr>
            <p:spPr>
              <a:xfrm>
                <a:off x="0" y="4654579"/>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24706"/>
                </a:srgbClr>
              </a:solidFill>
            </p:spPr>
          </p:sp>
          <p:sp>
            <p:nvSpPr>
              <p:cNvPr id="21" name="Freeform 21"/>
              <p:cNvSpPr/>
              <p:nvPr/>
            </p:nvSpPr>
            <p:spPr>
              <a:xfrm>
                <a:off x="0" y="6985044"/>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24706"/>
                </a:srgbClr>
              </a:solidFill>
            </p:spPr>
          </p:sp>
          <p:sp>
            <p:nvSpPr>
              <p:cNvPr id="22" name="Freeform 22"/>
              <p:cNvSpPr/>
              <p:nvPr/>
            </p:nvSpPr>
            <p:spPr>
              <a:xfrm>
                <a:off x="0" y="9315509"/>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24706"/>
                </a:srgbClr>
              </a:solidFill>
            </p:spPr>
          </p:sp>
          <p:sp>
            <p:nvSpPr>
              <p:cNvPr id="23" name="Freeform 23"/>
              <p:cNvSpPr/>
              <p:nvPr/>
            </p:nvSpPr>
            <p:spPr>
              <a:xfrm>
                <a:off x="0" y="11645974"/>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60000"/>
                </a:srgbClr>
              </a:solidFill>
            </p:spPr>
          </p:sp>
        </p:grpSp>
        <p:sp>
          <p:nvSpPr>
            <p:cNvPr id="24" name="TextBox 24"/>
            <p:cNvSpPr txBox="1"/>
            <p:nvPr/>
          </p:nvSpPr>
          <p:spPr>
            <a:xfrm>
              <a:off x="0" y="-28575"/>
              <a:ext cx="628190"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125 </a:t>
              </a:r>
            </a:p>
          </p:txBody>
        </p:sp>
        <p:sp>
          <p:nvSpPr>
            <p:cNvPr id="25" name="TextBox 25"/>
            <p:cNvSpPr txBox="1"/>
            <p:nvPr/>
          </p:nvSpPr>
          <p:spPr>
            <a:xfrm>
              <a:off x="0" y="1994047"/>
              <a:ext cx="628190"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100 </a:t>
              </a:r>
            </a:p>
          </p:txBody>
        </p:sp>
        <p:sp>
          <p:nvSpPr>
            <p:cNvPr id="26" name="TextBox 26"/>
            <p:cNvSpPr txBox="1"/>
            <p:nvPr/>
          </p:nvSpPr>
          <p:spPr>
            <a:xfrm>
              <a:off x="182817" y="4016669"/>
              <a:ext cx="445374"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75 </a:t>
              </a:r>
            </a:p>
          </p:txBody>
        </p:sp>
        <p:sp>
          <p:nvSpPr>
            <p:cNvPr id="27" name="TextBox 27"/>
            <p:cNvSpPr txBox="1"/>
            <p:nvPr/>
          </p:nvSpPr>
          <p:spPr>
            <a:xfrm>
              <a:off x="182817" y="6039291"/>
              <a:ext cx="445374"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50 </a:t>
              </a:r>
            </a:p>
          </p:txBody>
        </p:sp>
        <p:sp>
          <p:nvSpPr>
            <p:cNvPr id="28" name="TextBox 28"/>
            <p:cNvSpPr txBox="1"/>
            <p:nvPr/>
          </p:nvSpPr>
          <p:spPr>
            <a:xfrm>
              <a:off x="182817" y="8061913"/>
              <a:ext cx="445374"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25 </a:t>
              </a:r>
            </a:p>
          </p:txBody>
        </p:sp>
        <p:sp>
          <p:nvSpPr>
            <p:cNvPr id="29" name="TextBox 29"/>
            <p:cNvSpPr txBox="1"/>
            <p:nvPr/>
          </p:nvSpPr>
          <p:spPr>
            <a:xfrm>
              <a:off x="365720" y="10084535"/>
              <a:ext cx="262471"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0 </a:t>
              </a:r>
            </a:p>
          </p:txBody>
        </p:sp>
        <p:grpSp>
          <p:nvGrpSpPr>
            <p:cNvPr id="30" name="Group 30"/>
            <p:cNvGrpSpPr>
              <a:grpSpLocks noChangeAspect="1"/>
            </p:cNvGrpSpPr>
            <p:nvPr/>
          </p:nvGrpSpPr>
          <p:grpSpPr>
            <a:xfrm>
              <a:off x="780590" y="178945"/>
              <a:ext cx="10047026" cy="10113110"/>
              <a:chOff x="0" y="0"/>
              <a:chExt cx="11576182" cy="11652324"/>
            </a:xfrm>
          </p:grpSpPr>
          <p:sp>
            <p:nvSpPr>
              <p:cNvPr id="31" name="Freeform 31"/>
              <p:cNvSpPr/>
              <p:nvPr/>
            </p:nvSpPr>
            <p:spPr>
              <a:xfrm>
                <a:off x="1157618" y="93219"/>
                <a:ext cx="9260946" cy="11559105"/>
              </a:xfrm>
              <a:custGeom>
                <a:avLst/>
                <a:gdLst/>
                <a:ahLst/>
                <a:cxnLst/>
                <a:rect l="l" t="t" r="r" b="b"/>
                <a:pathLst>
                  <a:path w="9260946" h="11559105">
                    <a:moveTo>
                      <a:pt x="0" y="11559105"/>
                    </a:moveTo>
                    <a:lnTo>
                      <a:pt x="0" y="8762547"/>
                    </a:lnTo>
                    <a:lnTo>
                      <a:pt x="2315237" y="7271049"/>
                    </a:lnTo>
                    <a:lnTo>
                      <a:pt x="4630473" y="3821962"/>
                    </a:lnTo>
                    <a:lnTo>
                      <a:pt x="6945710" y="3635525"/>
                    </a:lnTo>
                    <a:lnTo>
                      <a:pt x="9260946" y="0"/>
                    </a:lnTo>
                    <a:lnTo>
                      <a:pt x="9260946" y="11559105"/>
                    </a:lnTo>
                    <a:close/>
                  </a:path>
                </a:pathLst>
              </a:custGeom>
              <a:solidFill>
                <a:srgbClr val="FF68D4">
                  <a:alpha val="64706"/>
                </a:srgbClr>
              </a:solidFill>
            </p:spPr>
          </p:sp>
          <p:sp>
            <p:nvSpPr>
              <p:cNvPr id="32" name="Freeform 32"/>
              <p:cNvSpPr/>
              <p:nvPr/>
            </p:nvSpPr>
            <p:spPr>
              <a:xfrm>
                <a:off x="1157618" y="4008400"/>
                <a:ext cx="9260946" cy="7643924"/>
              </a:xfrm>
              <a:custGeom>
                <a:avLst/>
                <a:gdLst/>
                <a:ahLst/>
                <a:cxnLst/>
                <a:rect l="l" t="t" r="r" b="b"/>
                <a:pathLst>
                  <a:path w="9260946" h="7643924">
                    <a:moveTo>
                      <a:pt x="0" y="7643924"/>
                    </a:moveTo>
                    <a:lnTo>
                      <a:pt x="0" y="6525300"/>
                    </a:lnTo>
                    <a:lnTo>
                      <a:pt x="2315237" y="6152426"/>
                    </a:lnTo>
                    <a:lnTo>
                      <a:pt x="4630473" y="2237246"/>
                    </a:lnTo>
                    <a:lnTo>
                      <a:pt x="6945710" y="3449087"/>
                    </a:lnTo>
                    <a:lnTo>
                      <a:pt x="9260946" y="0"/>
                    </a:lnTo>
                    <a:lnTo>
                      <a:pt x="9260946" y="7643924"/>
                    </a:lnTo>
                    <a:close/>
                  </a:path>
                </a:pathLst>
              </a:custGeom>
              <a:solidFill>
                <a:srgbClr val="FF68D4">
                  <a:alpha val="64706"/>
                </a:srgbClr>
              </a:solidFill>
            </p:spPr>
          </p:sp>
          <p:sp>
            <p:nvSpPr>
              <p:cNvPr id="33" name="Freeform 33"/>
              <p:cNvSpPr/>
              <p:nvPr/>
            </p:nvSpPr>
            <p:spPr>
              <a:xfrm>
                <a:off x="1157618" y="8110017"/>
                <a:ext cx="9260946" cy="3542306"/>
              </a:xfrm>
              <a:custGeom>
                <a:avLst/>
                <a:gdLst/>
                <a:ahLst/>
                <a:cxnLst/>
                <a:rect l="l" t="t" r="r" b="b"/>
                <a:pathLst>
                  <a:path w="9260946" h="3542306">
                    <a:moveTo>
                      <a:pt x="0" y="3542307"/>
                    </a:moveTo>
                    <a:lnTo>
                      <a:pt x="0" y="3542307"/>
                    </a:lnTo>
                    <a:lnTo>
                      <a:pt x="2315237" y="2423683"/>
                    </a:lnTo>
                    <a:lnTo>
                      <a:pt x="4630473" y="0"/>
                    </a:lnTo>
                    <a:lnTo>
                      <a:pt x="6945710" y="745749"/>
                    </a:lnTo>
                    <a:lnTo>
                      <a:pt x="9260946" y="559312"/>
                    </a:lnTo>
                    <a:lnTo>
                      <a:pt x="9260946" y="3542307"/>
                    </a:lnTo>
                    <a:close/>
                  </a:path>
                </a:pathLst>
              </a:custGeom>
              <a:solidFill>
                <a:srgbClr val="FF68D4">
                  <a:alpha val="64706"/>
                </a:srgbClr>
              </a:solidFill>
            </p:spPr>
          </p:sp>
        </p:grpSp>
      </p:grpSp>
      <p:grpSp>
        <p:nvGrpSpPr>
          <p:cNvPr id="34" name="Group 34"/>
          <p:cNvGrpSpPr/>
          <p:nvPr/>
        </p:nvGrpSpPr>
        <p:grpSpPr>
          <a:xfrm>
            <a:off x="10454089" y="880620"/>
            <a:ext cx="2012099" cy="1950875"/>
            <a:chOff x="0" y="0"/>
            <a:chExt cx="2682799" cy="2601167"/>
          </a:xfrm>
        </p:grpSpPr>
        <p:sp>
          <p:nvSpPr>
            <p:cNvPr id="35" name="Freeform 35"/>
            <p:cNvSpPr/>
            <p:nvPr/>
          </p:nvSpPr>
          <p:spPr>
            <a:xfrm>
              <a:off x="392766" y="0"/>
              <a:ext cx="1897267" cy="1893817"/>
            </a:xfrm>
            <a:custGeom>
              <a:avLst/>
              <a:gdLst/>
              <a:ahLst/>
              <a:cxnLst/>
              <a:rect l="l" t="t" r="r" b="b"/>
              <a:pathLst>
                <a:path w="1897267" h="1893817">
                  <a:moveTo>
                    <a:pt x="0" y="0"/>
                  </a:moveTo>
                  <a:lnTo>
                    <a:pt x="1897267" y="0"/>
                  </a:lnTo>
                  <a:lnTo>
                    <a:pt x="1897267" y="1893817"/>
                  </a:lnTo>
                  <a:lnTo>
                    <a:pt x="0" y="18938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TextBox 36"/>
            <p:cNvSpPr txBox="1"/>
            <p:nvPr/>
          </p:nvSpPr>
          <p:spPr>
            <a:xfrm>
              <a:off x="0" y="2258479"/>
              <a:ext cx="2682799" cy="342688"/>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Muli Regular"/>
                </a:rPr>
                <a:t>Add Company Name</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01620" y="5257900"/>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1246164" y="3478664"/>
          <a:ext cx="15819484" cy="6610350"/>
        </p:xfrm>
        <a:graphic>
          <a:graphicData uri="http://schemas.openxmlformats.org/drawingml/2006/table">
            <a:tbl>
              <a:tblPr/>
              <a:tblGrid>
                <a:gridCol w="3108418">
                  <a:extLst>
                    <a:ext uri="{9D8B030D-6E8A-4147-A177-3AD203B41FA5}">
                      <a16:colId xmlns:a16="http://schemas.microsoft.com/office/drawing/2014/main" val="20000"/>
                    </a:ext>
                  </a:extLst>
                </a:gridCol>
                <a:gridCol w="3173124">
                  <a:extLst>
                    <a:ext uri="{9D8B030D-6E8A-4147-A177-3AD203B41FA5}">
                      <a16:colId xmlns:a16="http://schemas.microsoft.com/office/drawing/2014/main" val="20001"/>
                    </a:ext>
                  </a:extLst>
                </a:gridCol>
                <a:gridCol w="3265962">
                  <a:extLst>
                    <a:ext uri="{9D8B030D-6E8A-4147-A177-3AD203B41FA5}">
                      <a16:colId xmlns:a16="http://schemas.microsoft.com/office/drawing/2014/main" val="20002"/>
                    </a:ext>
                  </a:extLst>
                </a:gridCol>
                <a:gridCol w="3135989">
                  <a:extLst>
                    <a:ext uri="{9D8B030D-6E8A-4147-A177-3AD203B41FA5}">
                      <a16:colId xmlns:a16="http://schemas.microsoft.com/office/drawing/2014/main" val="20003"/>
                    </a:ext>
                  </a:extLst>
                </a:gridCol>
                <a:gridCol w="3135989">
                  <a:extLst>
                    <a:ext uri="{9D8B030D-6E8A-4147-A177-3AD203B41FA5}">
                      <a16:colId xmlns:a16="http://schemas.microsoft.com/office/drawing/2014/main" val="20004"/>
                    </a:ext>
                  </a:extLst>
                </a:gridCol>
              </a:tblGrid>
              <a:tr h="1168786">
                <a:tc>
                  <a:txBody>
                    <a:bodyPr/>
                    <a:lstStyle/>
                    <a:p>
                      <a:pPr algn="ctr">
                        <a:lnSpc>
                          <a:spcPts val="2800"/>
                        </a:lnSpc>
                        <a:defRPr/>
                      </a:pPr>
                      <a:r>
                        <a:rPr lang="en-US" sz="2000">
                          <a:solidFill>
                            <a:srgbClr val="000000"/>
                          </a:solidFill>
                          <a:latin typeface="Muli Regular Bold"/>
                        </a:rPr>
                        <a:t>pendauhuluan</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000000"/>
                          </a:solidFill>
                          <a:latin typeface="Muli Regular Bold"/>
                        </a:rPr>
                        <a:t>metode</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000000"/>
                          </a:solidFill>
                          <a:latin typeface="Muli Regular"/>
                        </a:rPr>
                        <a:t>hasil</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000000"/>
                          </a:solidFill>
                          <a:latin typeface="Muli Regular Bold"/>
                        </a:rPr>
                        <a:t>pembahasan</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000000"/>
                          </a:solidFill>
                          <a:latin typeface="Muli Regular Bold"/>
                        </a:rPr>
                        <a:t>penutup</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360391">
                <a:tc>
                  <a:txBody>
                    <a:bodyPr/>
                    <a:lstStyle/>
                    <a:p>
                      <a:pPr algn="ctr">
                        <a:lnSpc>
                          <a:spcPts val="3499"/>
                        </a:lnSpc>
                        <a:defRPr/>
                      </a:pPr>
                      <a:r>
                        <a:rPr lang="en-US" sz="2499">
                          <a:solidFill>
                            <a:srgbClr val="000000"/>
                          </a:solidFill>
                          <a:latin typeface="Muli Regular Bold"/>
                        </a:rPr>
                        <a:t>Proposed Solution # 1</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Regular"/>
                        </a:rPr>
                        <a:t>dalam </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Regular"/>
                        </a:rPr>
                        <a:t>Write here</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Muli Regular"/>
                        </a:rPr>
                        <a:t>Write here</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60391">
                <a:tc>
                  <a:txBody>
                    <a:bodyPr/>
                    <a:lstStyle/>
                    <a:p>
                      <a:pPr algn="ctr">
                        <a:lnSpc>
                          <a:spcPts val="3499"/>
                        </a:lnSpc>
                        <a:defRPr/>
                      </a:pPr>
                      <a:r>
                        <a:rPr lang="en-US" sz="2499">
                          <a:solidFill>
                            <a:srgbClr val="000000"/>
                          </a:solidFill>
                          <a:latin typeface="Muli Regular Bold"/>
                        </a:rPr>
                        <a:t>Proposed Solution # 2</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60391">
                <a:tc>
                  <a:txBody>
                    <a:bodyPr/>
                    <a:lstStyle/>
                    <a:p>
                      <a:pPr algn="ctr">
                        <a:lnSpc>
                          <a:spcPts val="3499"/>
                        </a:lnSpc>
                        <a:defRPr/>
                      </a:pPr>
                      <a:r>
                        <a:rPr lang="en-US" sz="2499">
                          <a:solidFill>
                            <a:srgbClr val="000000"/>
                          </a:solidFill>
                          <a:latin typeface="Muli Regular Bold"/>
                        </a:rPr>
                        <a:t>Proposed Solution # 3</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60391">
                <a:tc>
                  <a:txBody>
                    <a:bodyPr/>
                    <a:lstStyle/>
                    <a:p>
                      <a:pPr algn="ctr">
                        <a:lnSpc>
                          <a:spcPts val="3499"/>
                        </a:lnSpc>
                        <a:defRPr/>
                      </a:pPr>
                      <a:r>
                        <a:rPr lang="en-US" sz="2499">
                          <a:solidFill>
                            <a:srgbClr val="000000"/>
                          </a:solidFill>
                          <a:latin typeface="Muli Regular Bold"/>
                        </a:rPr>
                        <a:t>Proposed Solution # 4</a:t>
                      </a: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tc>
                  <a:txBody>
                    <a:bodyPr/>
                    <a:lstStyle/>
                    <a:p>
                      <a:pPr algn="ctr">
                        <a:lnSpc>
                          <a:spcPts val="2800"/>
                        </a:lnSpc>
                        <a:defRPr/>
                      </a:pPr>
                      <a:endParaRPr lang="en-US" sz="1100"/>
                    </a:p>
                  </a:txBody>
                  <a:tcPr marL="190500" marR="190500" marT="190500" marB="190500" anchor="ctr">
                    <a:lnL w="38100" cap="flat" cmpd="sng" algn="ctr">
                      <a:solidFill>
                        <a:srgbClr val="FF68D4"/>
                      </a:solidFill>
                      <a:prstDash val="solid"/>
                      <a:round/>
                      <a:headEnd type="none" w="med" len="med"/>
                      <a:tailEnd type="none" w="med" len="med"/>
                    </a:lnL>
                    <a:lnR w="38100" cap="flat" cmpd="sng" algn="ctr">
                      <a:solidFill>
                        <a:srgbClr val="FF68D4"/>
                      </a:solidFill>
                      <a:prstDash val="solid"/>
                      <a:round/>
                      <a:headEnd type="none" w="med" len="med"/>
                      <a:tailEnd type="none" w="med" len="med"/>
                    </a:lnR>
                    <a:lnT w="38100" cap="flat" cmpd="sng" algn="ctr">
                      <a:solidFill>
                        <a:srgbClr val="FF68D4"/>
                      </a:solidFill>
                      <a:prstDash val="solid"/>
                      <a:round/>
                      <a:headEnd type="none" w="med" len="med"/>
                      <a:tailEnd type="none" w="med" len="med"/>
                    </a:lnT>
                    <a:lnB w="38100" cap="flat" cmpd="sng" algn="ctr">
                      <a:solidFill>
                        <a:srgbClr val="FF68D4"/>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4" name="TextBox 4"/>
          <p:cNvSpPr txBox="1"/>
          <p:nvPr/>
        </p:nvSpPr>
        <p:spPr>
          <a:xfrm>
            <a:off x="5990031" y="1175895"/>
            <a:ext cx="11051804" cy="1371600"/>
          </a:xfrm>
          <a:prstGeom prst="rect">
            <a:avLst/>
          </a:prstGeom>
        </p:spPr>
        <p:txBody>
          <a:bodyPr lIns="0" tIns="0" rIns="0" bIns="0" rtlCol="0" anchor="t">
            <a:spAutoFit/>
          </a:bodyPr>
          <a:lstStyle/>
          <a:p>
            <a:pPr algn="r">
              <a:lnSpc>
                <a:spcPts val="10800"/>
              </a:lnSpc>
            </a:pPr>
            <a:r>
              <a:rPr lang="en-US" sz="9000">
                <a:solidFill>
                  <a:srgbClr val="000000"/>
                </a:solidFill>
                <a:latin typeface="Playfair Display Bold"/>
              </a:rPr>
              <a:t>Proposed Solutions</a:t>
            </a:r>
          </a:p>
        </p:txBody>
      </p:sp>
      <p:grpSp>
        <p:nvGrpSpPr>
          <p:cNvPr id="5" name="Group 5"/>
          <p:cNvGrpSpPr/>
          <p:nvPr/>
        </p:nvGrpSpPr>
        <p:grpSpPr>
          <a:xfrm>
            <a:off x="1246164" y="880620"/>
            <a:ext cx="2012099" cy="1950875"/>
            <a:chOff x="0" y="0"/>
            <a:chExt cx="2682799" cy="2601167"/>
          </a:xfrm>
        </p:grpSpPr>
        <p:sp>
          <p:nvSpPr>
            <p:cNvPr id="6" name="Freeform 6"/>
            <p:cNvSpPr/>
            <p:nvPr/>
          </p:nvSpPr>
          <p:spPr>
            <a:xfrm>
              <a:off x="392766" y="0"/>
              <a:ext cx="1897267" cy="1893817"/>
            </a:xfrm>
            <a:custGeom>
              <a:avLst/>
              <a:gdLst/>
              <a:ahLst/>
              <a:cxnLst/>
              <a:rect l="l" t="t" r="r" b="b"/>
              <a:pathLst>
                <a:path w="1897267" h="1893817">
                  <a:moveTo>
                    <a:pt x="0" y="0"/>
                  </a:moveTo>
                  <a:lnTo>
                    <a:pt x="1897267" y="0"/>
                  </a:lnTo>
                  <a:lnTo>
                    <a:pt x="1897267" y="1893817"/>
                  </a:lnTo>
                  <a:lnTo>
                    <a:pt x="0" y="18938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2258479"/>
              <a:ext cx="2682799" cy="342688"/>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Muli Regular"/>
                </a:rPr>
                <a:t>Add Company Name</a:t>
              </a:r>
            </a:p>
          </p:txBody>
        </p:sp>
      </p:grpSp>
      <p:grpSp>
        <p:nvGrpSpPr>
          <p:cNvPr id="8" name="Group 8"/>
          <p:cNvGrpSpPr/>
          <p:nvPr/>
        </p:nvGrpSpPr>
        <p:grpSpPr>
          <a:xfrm>
            <a:off x="14073520" y="8979203"/>
            <a:ext cx="2982603" cy="558194"/>
            <a:chOff x="0" y="0"/>
            <a:chExt cx="3976804" cy="744259"/>
          </a:xfrm>
        </p:grpSpPr>
        <p:grpSp>
          <p:nvGrpSpPr>
            <p:cNvPr id="9" name="Group 9"/>
            <p:cNvGrpSpPr/>
            <p:nvPr/>
          </p:nvGrpSpPr>
          <p:grpSpPr>
            <a:xfrm>
              <a:off x="0" y="0"/>
              <a:ext cx="3976804" cy="744259"/>
              <a:chOff x="0" y="0"/>
              <a:chExt cx="6897394" cy="1290848"/>
            </a:xfrm>
          </p:grpSpPr>
          <p:sp>
            <p:nvSpPr>
              <p:cNvPr id="10" name="Freeform 10"/>
              <p:cNvSpPr/>
              <p:nvPr/>
            </p:nvSpPr>
            <p:spPr>
              <a:xfrm>
                <a:off x="0" y="0"/>
                <a:ext cx="6897394" cy="1290848"/>
              </a:xfrm>
              <a:custGeom>
                <a:avLst/>
                <a:gdLst/>
                <a:ahLst/>
                <a:cxnLst/>
                <a:rect l="l" t="t" r="r" b="b"/>
                <a:pathLst>
                  <a:path w="6897394" h="1290848">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id="11" name="TextBox 11"/>
            <p:cNvSpPr txBox="1"/>
            <p:nvPr/>
          </p:nvSpPr>
          <p:spPr>
            <a:xfrm>
              <a:off x="448728" y="180995"/>
              <a:ext cx="3079349" cy="372745"/>
            </a:xfrm>
            <a:prstGeom prst="rect">
              <a:avLst/>
            </a:prstGeom>
          </p:spPr>
          <p:txBody>
            <a:bodyPr lIns="0" tIns="0" rIns="0" bIns="0" rtlCol="0" anchor="t">
              <a:spAutoFit/>
            </a:bodyPr>
            <a:lstStyle/>
            <a:p>
              <a:pPr algn="ctr">
                <a:lnSpc>
                  <a:spcPts val="2340"/>
                </a:lnSpc>
              </a:pPr>
              <a:r>
                <a:rPr lang="en-US" sz="1800" u="none">
                  <a:solidFill>
                    <a:srgbClr val="000000"/>
                  </a:solidFill>
                  <a:latin typeface="Muli Regular"/>
                </a:rPr>
                <a:t>BACK TO AGENDA</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20736" y="6675804"/>
            <a:ext cx="6131240" cy="1715491"/>
            <a:chOff x="0" y="0"/>
            <a:chExt cx="4625495" cy="1294191"/>
          </a:xfrm>
        </p:grpSpPr>
        <p:sp>
          <p:nvSpPr>
            <p:cNvPr id="3" name="Freeform 3"/>
            <p:cNvSpPr/>
            <p:nvPr/>
          </p:nvSpPr>
          <p:spPr>
            <a:xfrm>
              <a:off x="0" y="0"/>
              <a:ext cx="4625496" cy="1294191"/>
            </a:xfrm>
            <a:custGeom>
              <a:avLst/>
              <a:gdLst/>
              <a:ahLst/>
              <a:cxnLst/>
              <a:rect l="l" t="t" r="r" b="b"/>
              <a:pathLst>
                <a:path w="4625496" h="1294191">
                  <a:moveTo>
                    <a:pt x="0" y="0"/>
                  </a:moveTo>
                  <a:lnTo>
                    <a:pt x="4625496" y="0"/>
                  </a:lnTo>
                  <a:lnTo>
                    <a:pt x="4625496" y="1294191"/>
                  </a:lnTo>
                  <a:lnTo>
                    <a:pt x="0" y="1294191"/>
                  </a:lnTo>
                  <a:close/>
                </a:path>
              </a:pathLst>
            </a:custGeom>
            <a:solidFill>
              <a:srgbClr val="F4F4F4"/>
            </a:solidFill>
            <a:ln w="19050">
              <a:solidFill>
                <a:srgbClr val="000000"/>
              </a:solidFill>
            </a:ln>
          </p:spPr>
        </p:sp>
        <p:sp>
          <p:nvSpPr>
            <p:cNvPr id="4" name="TextBox 4"/>
            <p:cNvSpPr txBox="1"/>
            <p:nvPr/>
          </p:nvSpPr>
          <p:spPr>
            <a:xfrm>
              <a:off x="0" y="-28575"/>
              <a:ext cx="812800" cy="841375"/>
            </a:xfrm>
            <a:prstGeom prst="rect">
              <a:avLst/>
            </a:prstGeom>
          </p:spPr>
          <p:txBody>
            <a:bodyPr lIns="254000" tIns="254000" rIns="254000" bIns="254000" rtlCol="0" anchor="ctr"/>
            <a:lstStyle/>
            <a:p>
              <a:pPr>
                <a:lnSpc>
                  <a:spcPts val="2520"/>
                </a:lnSpc>
              </a:pPr>
              <a:r>
                <a:rPr lang="en-US" sz="1800">
                  <a:solidFill>
                    <a:srgbClr val="FF68D4"/>
                  </a:solidFill>
                  <a:latin typeface="Muli Regular Bold"/>
                </a:rPr>
                <a:t>Tip:</a:t>
              </a:r>
              <a:r>
                <a:rPr lang="en-US" sz="1800">
                  <a:solidFill>
                    <a:srgbClr val="000000"/>
                  </a:solidFill>
                  <a:latin typeface="Muli Regular Bold"/>
                </a:rPr>
                <a:t> </a:t>
              </a:r>
              <a:r>
                <a:rPr lang="en-US" sz="1800">
                  <a:solidFill>
                    <a:srgbClr val="000000"/>
                  </a:solidFill>
                  <a:latin typeface="Muli Regular"/>
                </a:rPr>
                <a:t>Collaboration makes teamwork easier! Click "Share" and invite your teammates to fill this up. Use this whiteboard page for bulletins, brainstorms, and other fun team ideas! </a:t>
              </a:r>
            </a:p>
          </p:txBody>
        </p:sp>
      </p:grpSp>
      <p:grpSp>
        <p:nvGrpSpPr>
          <p:cNvPr id="5" name="Group 5"/>
          <p:cNvGrpSpPr/>
          <p:nvPr/>
        </p:nvGrpSpPr>
        <p:grpSpPr>
          <a:xfrm>
            <a:off x="7164409" y="4212229"/>
            <a:ext cx="3523234" cy="1500320"/>
            <a:chOff x="0" y="0"/>
            <a:chExt cx="812800" cy="346119"/>
          </a:xfrm>
        </p:grpSpPr>
        <p:sp>
          <p:nvSpPr>
            <p:cNvPr id="6" name="Freeform 6"/>
            <p:cNvSpPr/>
            <p:nvPr/>
          </p:nvSpPr>
          <p:spPr>
            <a:xfrm>
              <a:off x="0" y="0"/>
              <a:ext cx="812800" cy="346119"/>
            </a:xfrm>
            <a:custGeom>
              <a:avLst/>
              <a:gdLst/>
              <a:ahLst/>
              <a:cxnLst/>
              <a:rect l="l" t="t" r="r" b="b"/>
              <a:pathLst>
                <a:path w="812800" h="346119">
                  <a:moveTo>
                    <a:pt x="0" y="0"/>
                  </a:moveTo>
                  <a:lnTo>
                    <a:pt x="812800" y="0"/>
                  </a:lnTo>
                  <a:lnTo>
                    <a:pt x="812800" y="346119"/>
                  </a:lnTo>
                  <a:lnTo>
                    <a:pt x="0" y="346119"/>
                  </a:lnTo>
                  <a:close/>
                </a:path>
              </a:pathLst>
            </a:custGeom>
            <a:solidFill>
              <a:srgbClr val="FFFFFF"/>
            </a:solidFill>
            <a:ln w="38100">
              <a:solidFill>
                <a:srgbClr val="FF68D4"/>
              </a:solidFill>
            </a:ln>
          </p:spPr>
        </p:sp>
        <p:sp>
          <p:nvSpPr>
            <p:cNvPr id="7" name="TextBox 7"/>
            <p:cNvSpPr txBox="1"/>
            <p:nvPr/>
          </p:nvSpPr>
          <p:spPr>
            <a:xfrm>
              <a:off x="0" y="-38100"/>
              <a:ext cx="812800" cy="850900"/>
            </a:xfrm>
            <a:prstGeom prst="rect">
              <a:avLst/>
            </a:prstGeom>
          </p:spPr>
          <p:txBody>
            <a:bodyPr lIns="254000" tIns="254000" rIns="254000" bIns="254000" rtlCol="0" anchor="ctr"/>
            <a:lstStyle/>
            <a:p>
              <a:pPr algn="ctr">
                <a:lnSpc>
                  <a:spcPts val="3499"/>
                </a:lnSpc>
              </a:pPr>
              <a:r>
                <a:rPr lang="en-US" sz="2499">
                  <a:solidFill>
                    <a:srgbClr val="000000"/>
                  </a:solidFill>
                  <a:latin typeface="Muli Regular"/>
                </a:rPr>
                <a:t>Add a main topic</a:t>
              </a:r>
            </a:p>
          </p:txBody>
        </p:sp>
      </p:grpSp>
      <p:grpSp>
        <p:nvGrpSpPr>
          <p:cNvPr id="8" name="Group 8"/>
          <p:cNvGrpSpPr/>
          <p:nvPr/>
        </p:nvGrpSpPr>
        <p:grpSpPr>
          <a:xfrm>
            <a:off x="4399560" y="4417227"/>
            <a:ext cx="1742542" cy="1090322"/>
            <a:chOff x="0" y="0"/>
            <a:chExt cx="851072" cy="532522"/>
          </a:xfrm>
        </p:grpSpPr>
        <p:sp>
          <p:nvSpPr>
            <p:cNvPr id="9" name="Freeform 9"/>
            <p:cNvSpPr/>
            <p:nvPr/>
          </p:nvSpPr>
          <p:spPr>
            <a:xfrm>
              <a:off x="0" y="0"/>
              <a:ext cx="851072" cy="532522"/>
            </a:xfrm>
            <a:custGeom>
              <a:avLst/>
              <a:gdLst/>
              <a:ahLst/>
              <a:cxnLst/>
              <a:rect l="l" t="t" r="r" b="b"/>
              <a:pathLst>
                <a:path w="851072" h="532522">
                  <a:moveTo>
                    <a:pt x="0" y="0"/>
                  </a:moveTo>
                  <a:lnTo>
                    <a:pt x="851072" y="0"/>
                  </a:lnTo>
                  <a:lnTo>
                    <a:pt x="851072" y="532522"/>
                  </a:lnTo>
                  <a:lnTo>
                    <a:pt x="0" y="532522"/>
                  </a:lnTo>
                  <a:close/>
                </a:path>
              </a:pathLst>
            </a:custGeom>
            <a:solidFill>
              <a:srgbClr val="FFFFFF"/>
            </a:solidFill>
            <a:ln w="38100">
              <a:solidFill>
                <a:srgbClr val="FF68D4"/>
              </a:solidFill>
            </a:ln>
          </p:spPr>
        </p:sp>
        <p:sp>
          <p:nvSpPr>
            <p:cNvPr id="10" name="TextBox 10"/>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a related idea</a:t>
              </a:r>
            </a:p>
          </p:txBody>
        </p:sp>
      </p:grpSp>
      <p:grpSp>
        <p:nvGrpSpPr>
          <p:cNvPr id="11" name="Group 11"/>
          <p:cNvGrpSpPr/>
          <p:nvPr/>
        </p:nvGrpSpPr>
        <p:grpSpPr>
          <a:xfrm>
            <a:off x="7958385" y="2343971"/>
            <a:ext cx="1935282" cy="1090322"/>
            <a:chOff x="0" y="0"/>
            <a:chExt cx="945208" cy="532522"/>
          </a:xfrm>
        </p:grpSpPr>
        <p:sp>
          <p:nvSpPr>
            <p:cNvPr id="12" name="Freeform 12"/>
            <p:cNvSpPr/>
            <p:nvPr/>
          </p:nvSpPr>
          <p:spPr>
            <a:xfrm>
              <a:off x="0" y="0"/>
              <a:ext cx="945208" cy="532522"/>
            </a:xfrm>
            <a:custGeom>
              <a:avLst/>
              <a:gdLst/>
              <a:ahLst/>
              <a:cxnLst/>
              <a:rect l="l" t="t" r="r" b="b"/>
              <a:pathLst>
                <a:path w="945208" h="532522">
                  <a:moveTo>
                    <a:pt x="0" y="0"/>
                  </a:moveTo>
                  <a:lnTo>
                    <a:pt x="945208" y="0"/>
                  </a:lnTo>
                  <a:lnTo>
                    <a:pt x="945208" y="532522"/>
                  </a:lnTo>
                  <a:lnTo>
                    <a:pt x="0" y="532522"/>
                  </a:lnTo>
                  <a:close/>
                </a:path>
              </a:pathLst>
            </a:custGeom>
            <a:solidFill>
              <a:srgbClr val="FFFFFF"/>
            </a:solidFill>
            <a:ln w="38100">
              <a:solidFill>
                <a:srgbClr val="FF68D4"/>
              </a:solidFill>
            </a:ln>
          </p:spPr>
        </p:sp>
        <p:sp>
          <p:nvSpPr>
            <p:cNvPr id="13" name="TextBox 13"/>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a related idea</a:t>
              </a:r>
            </a:p>
          </p:txBody>
        </p:sp>
      </p:grpSp>
      <p:grpSp>
        <p:nvGrpSpPr>
          <p:cNvPr id="14" name="Group 14"/>
          <p:cNvGrpSpPr/>
          <p:nvPr/>
        </p:nvGrpSpPr>
        <p:grpSpPr>
          <a:xfrm>
            <a:off x="7933362" y="6578386"/>
            <a:ext cx="1985329" cy="1090322"/>
            <a:chOff x="0" y="0"/>
            <a:chExt cx="969651" cy="532522"/>
          </a:xfrm>
        </p:grpSpPr>
        <p:sp>
          <p:nvSpPr>
            <p:cNvPr id="15" name="Freeform 15"/>
            <p:cNvSpPr/>
            <p:nvPr/>
          </p:nvSpPr>
          <p:spPr>
            <a:xfrm>
              <a:off x="0" y="0"/>
              <a:ext cx="969651" cy="532522"/>
            </a:xfrm>
            <a:custGeom>
              <a:avLst/>
              <a:gdLst/>
              <a:ahLst/>
              <a:cxnLst/>
              <a:rect l="l" t="t" r="r" b="b"/>
              <a:pathLst>
                <a:path w="969651" h="532522">
                  <a:moveTo>
                    <a:pt x="0" y="0"/>
                  </a:moveTo>
                  <a:lnTo>
                    <a:pt x="969651" y="0"/>
                  </a:lnTo>
                  <a:lnTo>
                    <a:pt x="969651" y="532522"/>
                  </a:lnTo>
                  <a:lnTo>
                    <a:pt x="0" y="532522"/>
                  </a:lnTo>
                  <a:close/>
                </a:path>
              </a:pathLst>
            </a:custGeom>
            <a:solidFill>
              <a:srgbClr val="FFFFFF"/>
            </a:solidFill>
            <a:ln w="38100">
              <a:solidFill>
                <a:srgbClr val="FF68D4"/>
              </a:solidFill>
            </a:ln>
          </p:spPr>
        </p:sp>
        <p:sp>
          <p:nvSpPr>
            <p:cNvPr id="16" name="TextBox 16"/>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a related idea</a:t>
              </a:r>
            </a:p>
          </p:txBody>
        </p:sp>
      </p:grpSp>
      <p:grpSp>
        <p:nvGrpSpPr>
          <p:cNvPr id="17" name="Group 17"/>
          <p:cNvGrpSpPr/>
          <p:nvPr/>
        </p:nvGrpSpPr>
        <p:grpSpPr>
          <a:xfrm>
            <a:off x="11709950" y="4417227"/>
            <a:ext cx="1742542" cy="1090322"/>
            <a:chOff x="0" y="0"/>
            <a:chExt cx="851072" cy="532522"/>
          </a:xfrm>
        </p:grpSpPr>
        <p:sp>
          <p:nvSpPr>
            <p:cNvPr id="18" name="Freeform 18"/>
            <p:cNvSpPr/>
            <p:nvPr/>
          </p:nvSpPr>
          <p:spPr>
            <a:xfrm>
              <a:off x="0" y="0"/>
              <a:ext cx="851072" cy="532522"/>
            </a:xfrm>
            <a:custGeom>
              <a:avLst/>
              <a:gdLst/>
              <a:ahLst/>
              <a:cxnLst/>
              <a:rect l="l" t="t" r="r" b="b"/>
              <a:pathLst>
                <a:path w="851072" h="532522">
                  <a:moveTo>
                    <a:pt x="0" y="0"/>
                  </a:moveTo>
                  <a:lnTo>
                    <a:pt x="851072" y="0"/>
                  </a:lnTo>
                  <a:lnTo>
                    <a:pt x="851072" y="532522"/>
                  </a:lnTo>
                  <a:lnTo>
                    <a:pt x="0" y="532522"/>
                  </a:lnTo>
                  <a:close/>
                </a:path>
              </a:pathLst>
            </a:custGeom>
            <a:solidFill>
              <a:srgbClr val="FFFFFF"/>
            </a:solidFill>
            <a:ln w="38100">
              <a:solidFill>
                <a:srgbClr val="FF68D4"/>
              </a:solidFill>
            </a:ln>
          </p:spPr>
        </p:sp>
        <p:sp>
          <p:nvSpPr>
            <p:cNvPr id="19" name="TextBox 19"/>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a related idea</a:t>
              </a:r>
            </a:p>
          </p:txBody>
        </p:sp>
      </p:grpSp>
      <p:sp>
        <p:nvSpPr>
          <p:cNvPr id="20" name="AutoShape 20"/>
          <p:cNvSpPr/>
          <p:nvPr/>
        </p:nvSpPr>
        <p:spPr>
          <a:xfrm>
            <a:off x="6142102" y="4952863"/>
            <a:ext cx="1022308" cy="19050"/>
          </a:xfrm>
          <a:prstGeom prst="line">
            <a:avLst/>
          </a:prstGeom>
          <a:ln w="19050" cap="rnd">
            <a:solidFill>
              <a:srgbClr val="000000"/>
            </a:solidFill>
            <a:prstDash val="solid"/>
            <a:headEnd type="none" w="sm" len="sm"/>
            <a:tailEnd type="triangle" w="lg" len="med"/>
          </a:ln>
        </p:spPr>
      </p:sp>
      <p:sp>
        <p:nvSpPr>
          <p:cNvPr id="21" name="AutoShape 21"/>
          <p:cNvSpPr/>
          <p:nvPr/>
        </p:nvSpPr>
        <p:spPr>
          <a:xfrm>
            <a:off x="8537058" y="3813736"/>
            <a:ext cx="777935" cy="19050"/>
          </a:xfrm>
          <a:prstGeom prst="line">
            <a:avLst/>
          </a:prstGeom>
          <a:ln w="19050" cap="rnd">
            <a:solidFill>
              <a:srgbClr val="000000"/>
            </a:solidFill>
            <a:prstDash val="solid"/>
            <a:headEnd type="none" w="sm" len="sm"/>
            <a:tailEnd type="triangle" w="lg" len="med"/>
          </a:ln>
        </p:spPr>
      </p:sp>
      <p:sp>
        <p:nvSpPr>
          <p:cNvPr id="22" name="AutoShape 22"/>
          <p:cNvSpPr/>
          <p:nvPr/>
        </p:nvSpPr>
        <p:spPr>
          <a:xfrm>
            <a:off x="8493107" y="6135942"/>
            <a:ext cx="865838" cy="19050"/>
          </a:xfrm>
          <a:prstGeom prst="line">
            <a:avLst/>
          </a:prstGeom>
          <a:ln w="19050" cap="rnd">
            <a:solidFill>
              <a:srgbClr val="000000"/>
            </a:solidFill>
            <a:prstDash val="solid"/>
            <a:headEnd type="none" w="sm" len="sm"/>
            <a:tailEnd type="triangle" w="lg" len="med"/>
          </a:ln>
        </p:spPr>
      </p:sp>
      <p:grpSp>
        <p:nvGrpSpPr>
          <p:cNvPr id="23" name="Group 23"/>
          <p:cNvGrpSpPr/>
          <p:nvPr/>
        </p:nvGrpSpPr>
        <p:grpSpPr>
          <a:xfrm>
            <a:off x="10373141" y="2441390"/>
            <a:ext cx="2272258" cy="895485"/>
            <a:chOff x="0" y="0"/>
            <a:chExt cx="1109790" cy="437362"/>
          </a:xfrm>
        </p:grpSpPr>
        <p:sp>
          <p:nvSpPr>
            <p:cNvPr id="24" name="Freeform 24"/>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FFFF"/>
            </a:solidFill>
            <a:ln w="38100">
              <a:solidFill>
                <a:srgbClr val="FF68D4"/>
              </a:solidFill>
            </a:ln>
          </p:spPr>
        </p:sp>
        <p:sp>
          <p:nvSpPr>
            <p:cNvPr id="25" name="TextBox 25"/>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more sub-ideas</a:t>
              </a:r>
            </a:p>
          </p:txBody>
        </p:sp>
      </p:grpSp>
      <p:sp>
        <p:nvSpPr>
          <p:cNvPr id="26" name="AutoShape 26"/>
          <p:cNvSpPr/>
          <p:nvPr/>
        </p:nvSpPr>
        <p:spPr>
          <a:xfrm>
            <a:off x="9893667" y="2879607"/>
            <a:ext cx="479474" cy="19050"/>
          </a:xfrm>
          <a:prstGeom prst="line">
            <a:avLst/>
          </a:prstGeom>
          <a:ln w="19050" cap="rnd">
            <a:solidFill>
              <a:srgbClr val="000000"/>
            </a:solidFill>
            <a:prstDash val="solid"/>
            <a:headEnd type="none" w="sm" len="sm"/>
            <a:tailEnd type="triangle" w="lg" len="med"/>
          </a:ln>
        </p:spPr>
      </p:sp>
      <p:grpSp>
        <p:nvGrpSpPr>
          <p:cNvPr id="27" name="Group 27"/>
          <p:cNvGrpSpPr/>
          <p:nvPr/>
        </p:nvGrpSpPr>
        <p:grpSpPr>
          <a:xfrm>
            <a:off x="10566038" y="905248"/>
            <a:ext cx="1867414" cy="1023176"/>
            <a:chOff x="0" y="0"/>
            <a:chExt cx="912060" cy="499727"/>
          </a:xfrm>
        </p:grpSpPr>
        <p:sp>
          <p:nvSpPr>
            <p:cNvPr id="28" name="Freeform 28"/>
            <p:cNvSpPr/>
            <p:nvPr/>
          </p:nvSpPr>
          <p:spPr>
            <a:xfrm>
              <a:off x="0" y="0"/>
              <a:ext cx="912060" cy="499727"/>
            </a:xfrm>
            <a:custGeom>
              <a:avLst/>
              <a:gdLst/>
              <a:ahLst/>
              <a:cxnLst/>
              <a:rect l="l" t="t" r="r" b="b"/>
              <a:pathLst>
                <a:path w="912060" h="499727">
                  <a:moveTo>
                    <a:pt x="0" y="0"/>
                  </a:moveTo>
                  <a:lnTo>
                    <a:pt x="912060" y="0"/>
                  </a:lnTo>
                  <a:lnTo>
                    <a:pt x="912060" y="499727"/>
                  </a:lnTo>
                  <a:lnTo>
                    <a:pt x="0" y="499727"/>
                  </a:lnTo>
                  <a:close/>
                </a:path>
              </a:pathLst>
            </a:custGeom>
            <a:solidFill>
              <a:srgbClr val="FFFFFF"/>
            </a:solidFill>
            <a:ln w="38100">
              <a:solidFill>
                <a:srgbClr val="FF68D4"/>
              </a:solidFill>
            </a:ln>
          </p:spPr>
        </p:sp>
        <p:sp>
          <p:nvSpPr>
            <p:cNvPr id="29" name="TextBox 29"/>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even more sub-ideas</a:t>
              </a:r>
            </a:p>
          </p:txBody>
        </p:sp>
      </p:grpSp>
      <p:grpSp>
        <p:nvGrpSpPr>
          <p:cNvPr id="30" name="Group 30"/>
          <p:cNvGrpSpPr/>
          <p:nvPr/>
        </p:nvGrpSpPr>
        <p:grpSpPr>
          <a:xfrm>
            <a:off x="13277386" y="2431865"/>
            <a:ext cx="1863094" cy="1023176"/>
            <a:chOff x="0" y="0"/>
            <a:chExt cx="909951" cy="499727"/>
          </a:xfrm>
        </p:grpSpPr>
        <p:sp>
          <p:nvSpPr>
            <p:cNvPr id="31" name="Freeform 31"/>
            <p:cNvSpPr/>
            <p:nvPr/>
          </p:nvSpPr>
          <p:spPr>
            <a:xfrm>
              <a:off x="0" y="0"/>
              <a:ext cx="909951" cy="499727"/>
            </a:xfrm>
            <a:custGeom>
              <a:avLst/>
              <a:gdLst/>
              <a:ahLst/>
              <a:cxnLst/>
              <a:rect l="l" t="t" r="r" b="b"/>
              <a:pathLst>
                <a:path w="909951" h="499727">
                  <a:moveTo>
                    <a:pt x="0" y="0"/>
                  </a:moveTo>
                  <a:lnTo>
                    <a:pt x="909951" y="0"/>
                  </a:lnTo>
                  <a:lnTo>
                    <a:pt x="909951" y="499727"/>
                  </a:lnTo>
                  <a:lnTo>
                    <a:pt x="0" y="499727"/>
                  </a:lnTo>
                  <a:close/>
                </a:path>
              </a:pathLst>
            </a:custGeom>
            <a:solidFill>
              <a:srgbClr val="FFFFFF"/>
            </a:solidFill>
            <a:ln w="38100">
              <a:solidFill>
                <a:srgbClr val="FF68D4"/>
              </a:solidFill>
            </a:ln>
          </p:spPr>
        </p:sp>
        <p:sp>
          <p:nvSpPr>
            <p:cNvPr id="32" name="TextBox 32"/>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even more sub-ideas</a:t>
              </a:r>
            </a:p>
          </p:txBody>
        </p:sp>
      </p:grpSp>
      <p:grpSp>
        <p:nvGrpSpPr>
          <p:cNvPr id="33" name="Group 33"/>
          <p:cNvGrpSpPr/>
          <p:nvPr/>
        </p:nvGrpSpPr>
        <p:grpSpPr>
          <a:xfrm>
            <a:off x="5150070" y="6675804"/>
            <a:ext cx="2272258" cy="895485"/>
            <a:chOff x="0" y="0"/>
            <a:chExt cx="1109790" cy="437362"/>
          </a:xfrm>
        </p:grpSpPr>
        <p:sp>
          <p:nvSpPr>
            <p:cNvPr id="34" name="Freeform 34"/>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FFFF"/>
            </a:solidFill>
            <a:ln w="38100">
              <a:solidFill>
                <a:srgbClr val="FF68D4"/>
              </a:solidFill>
            </a:ln>
          </p:spPr>
        </p:sp>
        <p:sp>
          <p:nvSpPr>
            <p:cNvPr id="35" name="TextBox 35"/>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more sub-ideas</a:t>
              </a:r>
            </a:p>
          </p:txBody>
        </p:sp>
      </p:grpSp>
      <p:sp>
        <p:nvSpPr>
          <p:cNvPr id="36" name="AutoShape 36"/>
          <p:cNvSpPr/>
          <p:nvPr/>
        </p:nvSpPr>
        <p:spPr>
          <a:xfrm>
            <a:off x="7422328" y="7114022"/>
            <a:ext cx="511033" cy="19050"/>
          </a:xfrm>
          <a:prstGeom prst="line">
            <a:avLst/>
          </a:prstGeom>
          <a:ln w="19050" cap="rnd">
            <a:solidFill>
              <a:srgbClr val="000000"/>
            </a:solidFill>
            <a:prstDash val="solid"/>
            <a:headEnd type="none" w="sm" len="sm"/>
            <a:tailEnd type="triangle" w="lg" len="med"/>
          </a:ln>
        </p:spPr>
      </p:sp>
      <p:grpSp>
        <p:nvGrpSpPr>
          <p:cNvPr id="37" name="Group 37"/>
          <p:cNvGrpSpPr/>
          <p:nvPr/>
        </p:nvGrpSpPr>
        <p:grpSpPr>
          <a:xfrm>
            <a:off x="7789897" y="8211946"/>
            <a:ext cx="2272258" cy="895485"/>
            <a:chOff x="0" y="0"/>
            <a:chExt cx="1109790" cy="437362"/>
          </a:xfrm>
        </p:grpSpPr>
        <p:sp>
          <p:nvSpPr>
            <p:cNvPr id="38" name="Freeform 38"/>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FFFF"/>
            </a:solidFill>
            <a:ln w="38100">
              <a:solidFill>
                <a:srgbClr val="FF68D4"/>
              </a:solidFill>
            </a:ln>
          </p:spPr>
        </p:sp>
        <p:sp>
          <p:nvSpPr>
            <p:cNvPr id="39" name="TextBox 39"/>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more sub-ideas</a:t>
              </a:r>
            </a:p>
          </p:txBody>
        </p:sp>
      </p:grpSp>
      <p:sp>
        <p:nvSpPr>
          <p:cNvPr id="40" name="AutoShape 40"/>
          <p:cNvSpPr/>
          <p:nvPr/>
        </p:nvSpPr>
        <p:spPr>
          <a:xfrm>
            <a:off x="8654407" y="7930802"/>
            <a:ext cx="543238" cy="19050"/>
          </a:xfrm>
          <a:prstGeom prst="line">
            <a:avLst/>
          </a:prstGeom>
          <a:ln w="19050" cap="rnd">
            <a:solidFill>
              <a:srgbClr val="000000"/>
            </a:solidFill>
            <a:prstDash val="solid"/>
            <a:headEnd type="none" w="sm" len="sm"/>
            <a:tailEnd type="triangle" w="lg" len="med"/>
          </a:ln>
        </p:spPr>
      </p:sp>
      <p:grpSp>
        <p:nvGrpSpPr>
          <p:cNvPr id="41" name="Group 41"/>
          <p:cNvGrpSpPr/>
          <p:nvPr/>
        </p:nvGrpSpPr>
        <p:grpSpPr>
          <a:xfrm>
            <a:off x="3147520" y="6552121"/>
            <a:ext cx="1542902" cy="1289876"/>
            <a:chOff x="0" y="0"/>
            <a:chExt cx="753566" cy="629986"/>
          </a:xfrm>
        </p:grpSpPr>
        <p:sp>
          <p:nvSpPr>
            <p:cNvPr id="42" name="Freeform 42"/>
            <p:cNvSpPr/>
            <p:nvPr/>
          </p:nvSpPr>
          <p:spPr>
            <a:xfrm>
              <a:off x="0" y="0"/>
              <a:ext cx="753566" cy="629986"/>
            </a:xfrm>
            <a:custGeom>
              <a:avLst/>
              <a:gdLst/>
              <a:ahLst/>
              <a:cxnLst/>
              <a:rect l="l" t="t" r="r" b="b"/>
              <a:pathLst>
                <a:path w="753566" h="629986">
                  <a:moveTo>
                    <a:pt x="0" y="0"/>
                  </a:moveTo>
                  <a:lnTo>
                    <a:pt x="753566" y="0"/>
                  </a:lnTo>
                  <a:lnTo>
                    <a:pt x="753566" y="629986"/>
                  </a:lnTo>
                  <a:lnTo>
                    <a:pt x="0" y="629986"/>
                  </a:lnTo>
                  <a:close/>
                </a:path>
              </a:pathLst>
            </a:custGeom>
            <a:solidFill>
              <a:srgbClr val="FFFFFF"/>
            </a:solidFill>
            <a:ln w="38100">
              <a:solidFill>
                <a:srgbClr val="FF68D4"/>
              </a:solidFill>
            </a:ln>
          </p:spPr>
        </p:sp>
        <p:sp>
          <p:nvSpPr>
            <p:cNvPr id="43" name="TextBox 43"/>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even more sub-ideas</a:t>
              </a:r>
            </a:p>
          </p:txBody>
        </p:sp>
      </p:grpSp>
      <p:grpSp>
        <p:nvGrpSpPr>
          <p:cNvPr id="44" name="Group 44"/>
          <p:cNvGrpSpPr/>
          <p:nvPr/>
        </p:nvGrpSpPr>
        <p:grpSpPr>
          <a:xfrm>
            <a:off x="5453703" y="8228968"/>
            <a:ext cx="1664992" cy="1289876"/>
            <a:chOff x="0" y="0"/>
            <a:chExt cx="813196" cy="629986"/>
          </a:xfrm>
        </p:grpSpPr>
        <p:sp>
          <p:nvSpPr>
            <p:cNvPr id="45" name="Freeform 45"/>
            <p:cNvSpPr/>
            <p:nvPr/>
          </p:nvSpPr>
          <p:spPr>
            <a:xfrm>
              <a:off x="0" y="0"/>
              <a:ext cx="813196" cy="629986"/>
            </a:xfrm>
            <a:custGeom>
              <a:avLst/>
              <a:gdLst/>
              <a:ahLst/>
              <a:cxnLst/>
              <a:rect l="l" t="t" r="r" b="b"/>
              <a:pathLst>
                <a:path w="813196" h="629986">
                  <a:moveTo>
                    <a:pt x="0" y="0"/>
                  </a:moveTo>
                  <a:lnTo>
                    <a:pt x="813196" y="0"/>
                  </a:lnTo>
                  <a:lnTo>
                    <a:pt x="813196" y="629986"/>
                  </a:lnTo>
                  <a:lnTo>
                    <a:pt x="0" y="629986"/>
                  </a:lnTo>
                  <a:close/>
                </a:path>
              </a:pathLst>
            </a:custGeom>
            <a:solidFill>
              <a:srgbClr val="FFFFFF"/>
            </a:solidFill>
            <a:ln w="38100">
              <a:solidFill>
                <a:srgbClr val="FF68D4"/>
              </a:solidFill>
            </a:ln>
          </p:spPr>
        </p:sp>
        <p:sp>
          <p:nvSpPr>
            <p:cNvPr id="46" name="TextBox 46"/>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even more sub-ideas</a:t>
              </a:r>
            </a:p>
          </p:txBody>
        </p:sp>
      </p:grpSp>
      <p:sp>
        <p:nvSpPr>
          <p:cNvPr id="47" name="AutoShape 47"/>
          <p:cNvSpPr/>
          <p:nvPr/>
        </p:nvSpPr>
        <p:spPr>
          <a:xfrm>
            <a:off x="4690013" y="7127745"/>
            <a:ext cx="460467" cy="19050"/>
          </a:xfrm>
          <a:prstGeom prst="line">
            <a:avLst/>
          </a:prstGeom>
          <a:ln w="19050" cap="rnd">
            <a:solidFill>
              <a:srgbClr val="000000"/>
            </a:solidFill>
            <a:prstDash val="solid"/>
            <a:headEnd type="none" w="sm" len="sm"/>
            <a:tailEnd type="triangle" w="lg" len="med"/>
          </a:ln>
        </p:spPr>
      </p:sp>
      <p:sp>
        <p:nvSpPr>
          <p:cNvPr id="48" name="AutoShape 48"/>
          <p:cNvSpPr/>
          <p:nvPr/>
        </p:nvSpPr>
        <p:spPr>
          <a:xfrm>
            <a:off x="5957360" y="7890604"/>
            <a:ext cx="657679" cy="19050"/>
          </a:xfrm>
          <a:prstGeom prst="line">
            <a:avLst/>
          </a:prstGeom>
          <a:ln w="19050" cap="rnd">
            <a:solidFill>
              <a:srgbClr val="000000"/>
            </a:solidFill>
            <a:prstDash val="solid"/>
            <a:headEnd type="none" w="sm" len="sm"/>
            <a:tailEnd type="triangle" w="lg" len="med"/>
          </a:ln>
        </p:spPr>
      </p:sp>
      <p:grpSp>
        <p:nvGrpSpPr>
          <p:cNvPr id="49" name="Group 49"/>
          <p:cNvGrpSpPr/>
          <p:nvPr/>
        </p:nvGrpSpPr>
        <p:grpSpPr>
          <a:xfrm>
            <a:off x="7777991" y="905248"/>
            <a:ext cx="2272258" cy="895485"/>
            <a:chOff x="0" y="0"/>
            <a:chExt cx="1109790" cy="437362"/>
          </a:xfrm>
        </p:grpSpPr>
        <p:sp>
          <p:nvSpPr>
            <p:cNvPr id="50" name="Freeform 50"/>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FFFF"/>
            </a:solidFill>
            <a:ln w="38100">
              <a:solidFill>
                <a:srgbClr val="FF68D4"/>
              </a:solidFill>
            </a:ln>
          </p:spPr>
        </p:sp>
        <p:sp>
          <p:nvSpPr>
            <p:cNvPr id="51" name="TextBox 51"/>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Regular"/>
                </a:rPr>
                <a:t>Add more sub-ideas</a:t>
              </a:r>
            </a:p>
          </p:txBody>
        </p:sp>
      </p:grpSp>
      <p:sp>
        <p:nvSpPr>
          <p:cNvPr id="52" name="AutoShape 52"/>
          <p:cNvSpPr/>
          <p:nvPr/>
        </p:nvSpPr>
        <p:spPr>
          <a:xfrm>
            <a:off x="8651124" y="2062827"/>
            <a:ext cx="543278" cy="19050"/>
          </a:xfrm>
          <a:prstGeom prst="line">
            <a:avLst/>
          </a:prstGeom>
          <a:ln w="19050" cap="rnd">
            <a:solidFill>
              <a:srgbClr val="000000"/>
            </a:solidFill>
            <a:prstDash val="solid"/>
            <a:headEnd type="none" w="sm" len="sm"/>
            <a:tailEnd type="triangle" w="lg" len="med"/>
          </a:ln>
        </p:spPr>
      </p:sp>
      <p:sp>
        <p:nvSpPr>
          <p:cNvPr id="53" name="AutoShape 53"/>
          <p:cNvSpPr/>
          <p:nvPr/>
        </p:nvSpPr>
        <p:spPr>
          <a:xfrm>
            <a:off x="11250392" y="2175382"/>
            <a:ext cx="512988" cy="19050"/>
          </a:xfrm>
          <a:prstGeom prst="line">
            <a:avLst/>
          </a:prstGeom>
          <a:ln w="19050" cap="rnd">
            <a:solidFill>
              <a:srgbClr val="000000"/>
            </a:solidFill>
            <a:prstDash val="solid"/>
            <a:headEnd type="none" w="sm" len="sm"/>
            <a:tailEnd type="triangle" w="lg" len="med"/>
          </a:ln>
        </p:spPr>
      </p:sp>
      <p:sp>
        <p:nvSpPr>
          <p:cNvPr id="54" name="AutoShape 54"/>
          <p:cNvSpPr/>
          <p:nvPr/>
        </p:nvSpPr>
        <p:spPr>
          <a:xfrm>
            <a:off x="12645209" y="2890586"/>
            <a:ext cx="632368" cy="19050"/>
          </a:xfrm>
          <a:prstGeom prst="line">
            <a:avLst/>
          </a:prstGeom>
          <a:ln w="19050" cap="rnd">
            <a:solidFill>
              <a:srgbClr val="000000"/>
            </a:solidFill>
            <a:prstDash val="solid"/>
            <a:headEnd type="none" w="sm" len="sm"/>
            <a:tailEnd type="triangle" w="lg" len="med"/>
          </a:ln>
        </p:spPr>
      </p:sp>
      <p:sp>
        <p:nvSpPr>
          <p:cNvPr id="55" name="AutoShape 55"/>
          <p:cNvSpPr/>
          <p:nvPr/>
        </p:nvSpPr>
        <p:spPr>
          <a:xfrm>
            <a:off x="10687643" y="4952863"/>
            <a:ext cx="1022308" cy="19050"/>
          </a:xfrm>
          <a:prstGeom prst="line">
            <a:avLst/>
          </a:prstGeom>
          <a:ln w="19050" cap="rnd">
            <a:solidFill>
              <a:srgbClr val="000000"/>
            </a:solidFill>
            <a:prstDash val="solid"/>
            <a:headEnd type="none" w="sm" len="sm"/>
            <a:tailEnd type="triangle" w="lg" len="med"/>
          </a:ln>
        </p:spPr>
      </p:sp>
      <p:sp>
        <p:nvSpPr>
          <p:cNvPr id="56" name="TextBox 56"/>
          <p:cNvSpPr txBox="1"/>
          <p:nvPr/>
        </p:nvSpPr>
        <p:spPr>
          <a:xfrm>
            <a:off x="1028700" y="1130807"/>
            <a:ext cx="4689016" cy="701675"/>
          </a:xfrm>
          <a:prstGeom prst="rect">
            <a:avLst/>
          </a:prstGeom>
        </p:spPr>
        <p:txBody>
          <a:bodyPr lIns="0" tIns="0" rIns="0" bIns="0" rtlCol="0" anchor="t">
            <a:spAutoFit/>
          </a:bodyPr>
          <a:lstStyle/>
          <a:p>
            <a:pPr>
              <a:lnSpc>
                <a:spcPts val="2800"/>
              </a:lnSpc>
            </a:pPr>
            <a:r>
              <a:rPr lang="en-US" sz="2000">
                <a:solidFill>
                  <a:srgbClr val="000000"/>
                </a:solidFill>
                <a:latin typeface="Muli Regular Bold"/>
              </a:rPr>
              <a:t>Need a timer?</a:t>
            </a:r>
            <a:r>
              <a:rPr lang="en-US" sz="2000">
                <a:solidFill>
                  <a:srgbClr val="000000"/>
                </a:solidFill>
                <a:latin typeface="Muli Regular"/>
              </a:rPr>
              <a:t> Find the clock symbol on the lower left and start brainstorming!</a:t>
            </a:r>
          </a:p>
        </p:txBody>
      </p:sp>
      <p:grpSp>
        <p:nvGrpSpPr>
          <p:cNvPr id="57" name="Group 57"/>
          <p:cNvGrpSpPr/>
          <p:nvPr/>
        </p:nvGrpSpPr>
        <p:grpSpPr>
          <a:xfrm>
            <a:off x="14669373" y="8844045"/>
            <a:ext cx="2982603" cy="558194"/>
            <a:chOff x="0" y="0"/>
            <a:chExt cx="3976804" cy="744259"/>
          </a:xfrm>
        </p:grpSpPr>
        <p:grpSp>
          <p:nvGrpSpPr>
            <p:cNvPr id="58" name="Group 58"/>
            <p:cNvGrpSpPr/>
            <p:nvPr/>
          </p:nvGrpSpPr>
          <p:grpSpPr>
            <a:xfrm>
              <a:off x="0" y="0"/>
              <a:ext cx="3976804" cy="744259"/>
              <a:chOff x="0" y="0"/>
              <a:chExt cx="6897394" cy="1290848"/>
            </a:xfrm>
          </p:grpSpPr>
          <p:sp>
            <p:nvSpPr>
              <p:cNvPr id="59" name="Freeform 59"/>
              <p:cNvSpPr/>
              <p:nvPr/>
            </p:nvSpPr>
            <p:spPr>
              <a:xfrm>
                <a:off x="0" y="0"/>
                <a:ext cx="6897394" cy="1290848"/>
              </a:xfrm>
              <a:custGeom>
                <a:avLst/>
                <a:gdLst/>
                <a:ahLst/>
                <a:cxnLst/>
                <a:rect l="l" t="t" r="r" b="b"/>
                <a:pathLst>
                  <a:path w="6897394" h="1290848">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id="60" name="TextBox 60"/>
            <p:cNvSpPr txBox="1"/>
            <p:nvPr/>
          </p:nvSpPr>
          <p:spPr>
            <a:xfrm>
              <a:off x="448728" y="180995"/>
              <a:ext cx="3079349" cy="372745"/>
            </a:xfrm>
            <a:prstGeom prst="rect">
              <a:avLst/>
            </a:prstGeom>
          </p:spPr>
          <p:txBody>
            <a:bodyPr lIns="0" tIns="0" rIns="0" bIns="0" rtlCol="0" anchor="t">
              <a:spAutoFit/>
            </a:bodyPr>
            <a:lstStyle/>
            <a:p>
              <a:pPr algn="ctr">
                <a:lnSpc>
                  <a:spcPts val="2340"/>
                </a:lnSpc>
              </a:pPr>
              <a:r>
                <a:rPr lang="en-US" sz="1800" u="none">
                  <a:solidFill>
                    <a:srgbClr val="000000"/>
                  </a:solidFill>
                  <a:latin typeface="Muli Regular"/>
                </a:rPr>
                <a:t>BACK TO AGENDA</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40354" y="1028700"/>
            <a:ext cx="9607293" cy="2168172"/>
            <a:chOff x="0" y="0"/>
            <a:chExt cx="12809724" cy="2890896"/>
          </a:xfrm>
        </p:grpSpPr>
        <p:sp>
          <p:nvSpPr>
            <p:cNvPr id="3" name="TextBox 3"/>
            <p:cNvSpPr txBox="1"/>
            <p:nvPr/>
          </p:nvSpPr>
          <p:spPr>
            <a:xfrm>
              <a:off x="0" y="0"/>
              <a:ext cx="12809724" cy="1828800"/>
            </a:xfrm>
            <a:prstGeom prst="rect">
              <a:avLst/>
            </a:prstGeom>
          </p:spPr>
          <p:txBody>
            <a:bodyPr lIns="0" tIns="0" rIns="0" bIns="0" rtlCol="0" anchor="t">
              <a:spAutoFit/>
            </a:bodyPr>
            <a:lstStyle/>
            <a:p>
              <a:pPr algn="ctr">
                <a:lnSpc>
                  <a:spcPts val="10800"/>
                </a:lnSpc>
              </a:pPr>
              <a:r>
                <a:rPr lang="en-US" sz="9000">
                  <a:solidFill>
                    <a:srgbClr val="000000"/>
                  </a:solidFill>
                  <a:latin typeface="Playfair Display Bold"/>
                </a:rPr>
                <a:t>Resource Page</a:t>
              </a:r>
            </a:p>
          </p:txBody>
        </p:sp>
        <p:sp>
          <p:nvSpPr>
            <p:cNvPr id="4" name="TextBox 4"/>
            <p:cNvSpPr txBox="1"/>
            <p:nvPr/>
          </p:nvSpPr>
          <p:spPr>
            <a:xfrm>
              <a:off x="0" y="1909821"/>
              <a:ext cx="12809724" cy="981075"/>
            </a:xfrm>
            <a:prstGeom prst="rect">
              <a:avLst/>
            </a:prstGeom>
          </p:spPr>
          <p:txBody>
            <a:bodyPr lIns="0" tIns="0" rIns="0" bIns="0" rtlCol="0" anchor="t">
              <a:spAutoFit/>
            </a:bodyPr>
            <a:lstStyle/>
            <a:p>
              <a:pPr algn="ctr">
                <a:lnSpc>
                  <a:spcPts val="3000"/>
                </a:lnSpc>
              </a:pPr>
              <a:r>
                <a:rPr lang="en-US" sz="2000">
                  <a:solidFill>
                    <a:srgbClr val="000000"/>
                  </a:solidFill>
                  <a:latin typeface="Muli Regular"/>
                </a:rPr>
                <a:t>Use these design resources in your Canva Presentation. Happy designing! </a:t>
              </a:r>
            </a:p>
            <a:p>
              <a:pPr marL="0" lvl="0" indent="0" algn="ctr">
                <a:lnSpc>
                  <a:spcPts val="3000"/>
                </a:lnSpc>
                <a:spcBef>
                  <a:spcPct val="0"/>
                </a:spcBef>
              </a:pPr>
              <a:r>
                <a:rPr lang="en-US" sz="2000">
                  <a:solidFill>
                    <a:srgbClr val="000000"/>
                  </a:solidFill>
                  <a:latin typeface="Muli Regular"/>
                </a:rPr>
                <a:t>Don't forget to delete this page before presenting. </a:t>
              </a:r>
            </a:p>
          </p:txBody>
        </p:sp>
      </p:grpSp>
      <p:sp>
        <p:nvSpPr>
          <p:cNvPr id="5" name="Freeform 5"/>
          <p:cNvSpPr/>
          <p:nvPr/>
        </p:nvSpPr>
        <p:spPr>
          <a:xfrm>
            <a:off x="12972823" y="6213746"/>
            <a:ext cx="980283" cy="276262"/>
          </a:xfrm>
          <a:custGeom>
            <a:avLst/>
            <a:gdLst/>
            <a:ahLst/>
            <a:cxnLst/>
            <a:rect l="l" t="t" r="r" b="b"/>
            <a:pathLst>
              <a:path w="980283" h="276262">
                <a:moveTo>
                  <a:pt x="0" y="0"/>
                </a:moveTo>
                <a:lnTo>
                  <a:pt x="980283" y="0"/>
                </a:lnTo>
                <a:lnTo>
                  <a:pt x="980283" y="276261"/>
                </a:lnTo>
                <a:lnTo>
                  <a:pt x="0" y="276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608931" y="4296124"/>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771524" y="4149177"/>
            <a:ext cx="838559" cy="1173556"/>
          </a:xfrm>
          <a:custGeom>
            <a:avLst/>
            <a:gdLst/>
            <a:ahLst/>
            <a:cxnLst/>
            <a:rect l="l" t="t" r="r" b="b"/>
            <a:pathLst>
              <a:path w="838559" h="1173556">
                <a:moveTo>
                  <a:pt x="0" y="0"/>
                </a:moveTo>
                <a:lnTo>
                  <a:pt x="838559" y="0"/>
                </a:lnTo>
                <a:lnTo>
                  <a:pt x="838559" y="1173556"/>
                </a:lnTo>
                <a:lnTo>
                  <a:pt x="0" y="11735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4546720" y="7621216"/>
            <a:ext cx="1173556" cy="785215"/>
          </a:xfrm>
          <a:custGeom>
            <a:avLst/>
            <a:gdLst/>
            <a:ahLst/>
            <a:cxnLst/>
            <a:rect l="l" t="t" r="r" b="b"/>
            <a:pathLst>
              <a:path w="1173556" h="785215">
                <a:moveTo>
                  <a:pt x="0" y="0"/>
                </a:moveTo>
                <a:lnTo>
                  <a:pt x="1173555" y="0"/>
                </a:lnTo>
                <a:lnTo>
                  <a:pt x="1173555" y="785216"/>
                </a:lnTo>
                <a:lnTo>
                  <a:pt x="0" y="7852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1205210" y="7586996"/>
            <a:ext cx="1173556" cy="853656"/>
          </a:xfrm>
          <a:custGeom>
            <a:avLst/>
            <a:gdLst/>
            <a:ahLst/>
            <a:cxnLst/>
            <a:rect l="l" t="t" r="r" b="b"/>
            <a:pathLst>
              <a:path w="1173556" h="853656">
                <a:moveTo>
                  <a:pt x="0" y="0"/>
                </a:moveTo>
                <a:lnTo>
                  <a:pt x="1173556" y="0"/>
                </a:lnTo>
                <a:lnTo>
                  <a:pt x="1173556" y="853656"/>
                </a:lnTo>
                <a:lnTo>
                  <a:pt x="0" y="8536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4723515" y="5795241"/>
            <a:ext cx="886568" cy="1113270"/>
          </a:xfrm>
          <a:custGeom>
            <a:avLst/>
            <a:gdLst/>
            <a:ahLst/>
            <a:cxnLst/>
            <a:rect l="l" t="t" r="r" b="b"/>
            <a:pathLst>
              <a:path w="886568" h="1113270">
                <a:moveTo>
                  <a:pt x="0" y="0"/>
                </a:moveTo>
                <a:lnTo>
                  <a:pt x="886568" y="0"/>
                </a:lnTo>
                <a:lnTo>
                  <a:pt x="886568" y="1113271"/>
                </a:lnTo>
                <a:lnTo>
                  <a:pt x="0" y="11132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9777777" y="5734956"/>
            <a:ext cx="541969" cy="1173556"/>
          </a:xfrm>
          <a:custGeom>
            <a:avLst/>
            <a:gdLst/>
            <a:ahLst/>
            <a:cxnLst/>
            <a:rect l="l" t="t" r="r" b="b"/>
            <a:pathLst>
              <a:path w="541969" h="1173556">
                <a:moveTo>
                  <a:pt x="0" y="0"/>
                </a:moveTo>
                <a:lnTo>
                  <a:pt x="541969" y="0"/>
                </a:lnTo>
                <a:lnTo>
                  <a:pt x="541969" y="1173556"/>
                </a:lnTo>
                <a:lnTo>
                  <a:pt x="0" y="11735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4489051" y="7439849"/>
            <a:ext cx="1173556" cy="1147951"/>
          </a:xfrm>
          <a:custGeom>
            <a:avLst/>
            <a:gdLst/>
            <a:ahLst/>
            <a:cxnLst/>
            <a:rect l="l" t="t" r="r" b="b"/>
            <a:pathLst>
              <a:path w="1173556" h="1147951">
                <a:moveTo>
                  <a:pt x="0" y="0"/>
                </a:moveTo>
                <a:lnTo>
                  <a:pt x="1173556" y="0"/>
                </a:lnTo>
                <a:lnTo>
                  <a:pt x="1173556" y="1147950"/>
                </a:lnTo>
                <a:lnTo>
                  <a:pt x="0" y="114795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2567725" y="7427046"/>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13102141" y="7427046"/>
            <a:ext cx="721203" cy="1173556"/>
          </a:xfrm>
          <a:custGeom>
            <a:avLst/>
            <a:gdLst/>
            <a:ahLst/>
            <a:cxnLst/>
            <a:rect l="l" t="t" r="r" b="b"/>
            <a:pathLst>
              <a:path w="721203" h="1173556">
                <a:moveTo>
                  <a:pt x="0" y="0"/>
                </a:moveTo>
                <a:lnTo>
                  <a:pt x="721203" y="0"/>
                </a:lnTo>
                <a:lnTo>
                  <a:pt x="721203" y="1173556"/>
                </a:lnTo>
                <a:lnTo>
                  <a:pt x="0" y="117355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Freeform 15"/>
          <p:cNvSpPr/>
          <p:nvPr/>
        </p:nvSpPr>
        <p:spPr>
          <a:xfrm>
            <a:off x="7996892" y="5887868"/>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6" name="Freeform 16"/>
          <p:cNvSpPr/>
          <p:nvPr/>
        </p:nvSpPr>
        <p:spPr>
          <a:xfrm>
            <a:off x="6216008" y="5836023"/>
            <a:ext cx="1000528" cy="971422"/>
          </a:xfrm>
          <a:custGeom>
            <a:avLst/>
            <a:gdLst/>
            <a:ahLst/>
            <a:cxnLst/>
            <a:rect l="l" t="t" r="r" b="b"/>
            <a:pathLst>
              <a:path w="1000528" h="971422">
                <a:moveTo>
                  <a:pt x="0" y="0"/>
                </a:moveTo>
                <a:lnTo>
                  <a:pt x="1000528" y="0"/>
                </a:lnTo>
                <a:lnTo>
                  <a:pt x="1000528" y="971422"/>
                </a:lnTo>
                <a:lnTo>
                  <a:pt x="0" y="97142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7" name="Freeform 17"/>
          <p:cNvSpPr/>
          <p:nvPr/>
        </p:nvSpPr>
        <p:spPr>
          <a:xfrm>
            <a:off x="4435123" y="5888778"/>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8" name="Freeform 18"/>
          <p:cNvSpPr/>
          <p:nvPr/>
        </p:nvSpPr>
        <p:spPr>
          <a:xfrm>
            <a:off x="2654238" y="5977006"/>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9" name="Freeform 19"/>
          <p:cNvSpPr/>
          <p:nvPr/>
        </p:nvSpPr>
        <p:spPr>
          <a:xfrm>
            <a:off x="2698724" y="4163631"/>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0" name="Freeform 20"/>
          <p:cNvSpPr/>
          <p:nvPr/>
        </p:nvSpPr>
        <p:spPr>
          <a:xfrm>
            <a:off x="6239410" y="4365759"/>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1" name="Freeform 21"/>
          <p:cNvSpPr/>
          <p:nvPr/>
        </p:nvSpPr>
        <p:spPr>
          <a:xfrm>
            <a:off x="4424581" y="4237510"/>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2" name="Freeform 22"/>
          <p:cNvSpPr/>
          <p:nvPr/>
        </p:nvSpPr>
        <p:spPr>
          <a:xfrm>
            <a:off x="8054239" y="4235691"/>
            <a:ext cx="740391" cy="1000528"/>
          </a:xfrm>
          <a:custGeom>
            <a:avLst/>
            <a:gdLst/>
            <a:ahLst/>
            <a:cxnLst/>
            <a:rect l="l" t="t" r="r" b="b"/>
            <a:pathLst>
              <a:path w="740391" h="1000528">
                <a:moveTo>
                  <a:pt x="0" y="0"/>
                </a:moveTo>
                <a:lnTo>
                  <a:pt x="740391" y="0"/>
                </a:lnTo>
                <a:lnTo>
                  <a:pt x="740391" y="1000528"/>
                </a:lnTo>
                <a:lnTo>
                  <a:pt x="0" y="1000528"/>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3" name="Freeform 23"/>
          <p:cNvSpPr/>
          <p:nvPr/>
        </p:nvSpPr>
        <p:spPr>
          <a:xfrm>
            <a:off x="11298218" y="4239329"/>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4" name="Freeform 24"/>
          <p:cNvSpPr/>
          <p:nvPr/>
        </p:nvSpPr>
        <p:spPr>
          <a:xfrm>
            <a:off x="6410377" y="7513560"/>
            <a:ext cx="674902" cy="1000528"/>
          </a:xfrm>
          <a:custGeom>
            <a:avLst/>
            <a:gdLst/>
            <a:ahLst/>
            <a:cxnLst/>
            <a:rect l="l" t="t" r="r" b="b"/>
            <a:pathLst>
              <a:path w="674902" h="1000528">
                <a:moveTo>
                  <a:pt x="0" y="0"/>
                </a:moveTo>
                <a:lnTo>
                  <a:pt x="674902" y="0"/>
                </a:lnTo>
                <a:lnTo>
                  <a:pt x="674902" y="1000528"/>
                </a:lnTo>
                <a:lnTo>
                  <a:pt x="0" y="1000528"/>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5" name="Freeform 25"/>
          <p:cNvSpPr/>
          <p:nvPr/>
        </p:nvSpPr>
        <p:spPr>
          <a:xfrm>
            <a:off x="7833050" y="7513560"/>
            <a:ext cx="940496" cy="1000528"/>
          </a:xfrm>
          <a:custGeom>
            <a:avLst/>
            <a:gdLst/>
            <a:ahLst/>
            <a:cxnLst/>
            <a:rect l="l" t="t" r="r" b="b"/>
            <a:pathLst>
              <a:path w="940496" h="1000528">
                <a:moveTo>
                  <a:pt x="0" y="0"/>
                </a:moveTo>
                <a:lnTo>
                  <a:pt x="940496" y="0"/>
                </a:lnTo>
                <a:lnTo>
                  <a:pt x="940496" y="1000528"/>
                </a:lnTo>
                <a:lnTo>
                  <a:pt x="0" y="1000528"/>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6" name="Freeform 26"/>
          <p:cNvSpPr/>
          <p:nvPr/>
        </p:nvSpPr>
        <p:spPr>
          <a:xfrm>
            <a:off x="13069155" y="4386408"/>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7" name="Freeform 27"/>
          <p:cNvSpPr/>
          <p:nvPr/>
        </p:nvSpPr>
        <p:spPr>
          <a:xfrm>
            <a:off x="11100796" y="5875177"/>
            <a:ext cx="1101617" cy="953399"/>
          </a:xfrm>
          <a:custGeom>
            <a:avLst/>
            <a:gdLst/>
            <a:ahLst/>
            <a:cxnLst/>
            <a:rect l="l" t="t" r="r" b="b"/>
            <a:pathLst>
              <a:path w="1101617" h="953399">
                <a:moveTo>
                  <a:pt x="0" y="0"/>
                </a:moveTo>
                <a:lnTo>
                  <a:pt x="1101617" y="0"/>
                </a:lnTo>
                <a:lnTo>
                  <a:pt x="1101617" y="953399"/>
                </a:lnTo>
                <a:lnTo>
                  <a:pt x="0" y="953399"/>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8" name="Freeform 28"/>
          <p:cNvSpPr/>
          <p:nvPr/>
        </p:nvSpPr>
        <p:spPr>
          <a:xfrm>
            <a:off x="9521317" y="7486379"/>
            <a:ext cx="1054890" cy="1054890"/>
          </a:xfrm>
          <a:custGeom>
            <a:avLst/>
            <a:gdLst/>
            <a:ahLst/>
            <a:cxnLst/>
            <a:rect l="l" t="t" r="r" b="b"/>
            <a:pathLst>
              <a:path w="1054890" h="1054890">
                <a:moveTo>
                  <a:pt x="0" y="0"/>
                </a:moveTo>
                <a:lnTo>
                  <a:pt x="1054890" y="0"/>
                </a:lnTo>
                <a:lnTo>
                  <a:pt x="1054890" y="1054890"/>
                </a:lnTo>
                <a:lnTo>
                  <a:pt x="0" y="1054890"/>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7670" y="1028700"/>
            <a:ext cx="14352661" cy="2168172"/>
            <a:chOff x="0" y="0"/>
            <a:chExt cx="19136881" cy="2890896"/>
          </a:xfrm>
        </p:grpSpPr>
        <p:sp>
          <p:nvSpPr>
            <p:cNvPr id="3" name="TextBox 3"/>
            <p:cNvSpPr txBox="1"/>
            <p:nvPr/>
          </p:nvSpPr>
          <p:spPr>
            <a:xfrm>
              <a:off x="0" y="0"/>
              <a:ext cx="19136881" cy="1828800"/>
            </a:xfrm>
            <a:prstGeom prst="rect">
              <a:avLst/>
            </a:prstGeom>
          </p:spPr>
          <p:txBody>
            <a:bodyPr lIns="0" tIns="0" rIns="0" bIns="0" rtlCol="0" anchor="t">
              <a:spAutoFit/>
            </a:bodyPr>
            <a:lstStyle/>
            <a:p>
              <a:pPr algn="ctr">
                <a:lnSpc>
                  <a:spcPts val="10800"/>
                </a:lnSpc>
              </a:pPr>
              <a:r>
                <a:rPr lang="en-US" sz="9000">
                  <a:solidFill>
                    <a:srgbClr val="000000"/>
                  </a:solidFill>
                  <a:latin typeface="Playfair Display Bold"/>
                </a:rPr>
                <a:t>Resource Page</a:t>
              </a:r>
            </a:p>
          </p:txBody>
        </p:sp>
        <p:sp>
          <p:nvSpPr>
            <p:cNvPr id="4" name="TextBox 4"/>
            <p:cNvSpPr txBox="1"/>
            <p:nvPr/>
          </p:nvSpPr>
          <p:spPr>
            <a:xfrm>
              <a:off x="0" y="1909821"/>
              <a:ext cx="19136881" cy="981075"/>
            </a:xfrm>
            <a:prstGeom prst="rect">
              <a:avLst/>
            </a:prstGeom>
          </p:spPr>
          <p:txBody>
            <a:bodyPr lIns="0" tIns="0" rIns="0" bIns="0" rtlCol="0" anchor="t">
              <a:spAutoFit/>
            </a:bodyPr>
            <a:lstStyle/>
            <a:p>
              <a:pPr algn="ctr">
                <a:lnSpc>
                  <a:spcPts val="3000"/>
                </a:lnSpc>
              </a:pPr>
              <a:r>
                <a:rPr lang="en-US" sz="2000">
                  <a:solidFill>
                    <a:srgbClr val="000000"/>
                  </a:solidFill>
                  <a:latin typeface="Muli Regular"/>
                </a:rPr>
                <a:t>Find the magic and fun in presenting with Canva Presentations. Press the following keys while on Present mode! </a:t>
              </a:r>
            </a:p>
            <a:p>
              <a:pPr marL="0" lvl="0" indent="0" algn="ctr">
                <a:lnSpc>
                  <a:spcPts val="3000"/>
                </a:lnSpc>
                <a:spcBef>
                  <a:spcPct val="0"/>
                </a:spcBef>
              </a:pPr>
              <a:r>
                <a:rPr lang="en-US" sz="2000">
                  <a:solidFill>
                    <a:srgbClr val="000000"/>
                  </a:solidFill>
                  <a:latin typeface="Muli Regular"/>
                </a:rPr>
                <a:t>Delete this page before presenting. </a:t>
              </a:r>
            </a:p>
          </p:txBody>
        </p:sp>
      </p:grpSp>
      <p:sp>
        <p:nvSpPr>
          <p:cNvPr id="5" name="TextBox 5"/>
          <p:cNvSpPr txBox="1"/>
          <p:nvPr/>
        </p:nvSpPr>
        <p:spPr>
          <a:xfrm>
            <a:off x="7127851" y="5114925"/>
            <a:ext cx="4108499" cy="388620"/>
          </a:xfrm>
          <a:prstGeom prst="rect">
            <a:avLst/>
          </a:prstGeom>
        </p:spPr>
        <p:txBody>
          <a:bodyPr lIns="0" tIns="0" rIns="0" bIns="0" rtlCol="0" anchor="t">
            <a:spAutoFit/>
          </a:bodyPr>
          <a:lstStyle/>
          <a:p>
            <a:pPr>
              <a:lnSpc>
                <a:spcPts val="3119"/>
              </a:lnSpc>
            </a:pPr>
            <a:r>
              <a:rPr lang="en-US" sz="2399">
                <a:solidFill>
                  <a:srgbClr val="FF68D4"/>
                </a:solidFill>
                <a:latin typeface="Muli Regular Bold"/>
              </a:rPr>
              <a:t>C</a:t>
            </a:r>
            <a:r>
              <a:rPr lang="en-US" sz="2399">
                <a:solidFill>
                  <a:srgbClr val="000000"/>
                </a:solidFill>
                <a:latin typeface="Muli Regular Bold"/>
              </a:rPr>
              <a:t> for confetti</a:t>
            </a:r>
          </a:p>
        </p:txBody>
      </p:sp>
      <p:sp>
        <p:nvSpPr>
          <p:cNvPr id="6" name="TextBox 6"/>
          <p:cNvSpPr txBox="1"/>
          <p:nvPr/>
        </p:nvSpPr>
        <p:spPr>
          <a:xfrm>
            <a:off x="7127851" y="7039370"/>
            <a:ext cx="7196238" cy="388620"/>
          </a:xfrm>
          <a:prstGeom prst="rect">
            <a:avLst/>
          </a:prstGeom>
        </p:spPr>
        <p:txBody>
          <a:bodyPr lIns="0" tIns="0" rIns="0" bIns="0" rtlCol="0" anchor="t">
            <a:spAutoFit/>
          </a:bodyPr>
          <a:lstStyle/>
          <a:p>
            <a:pPr>
              <a:lnSpc>
                <a:spcPts val="3119"/>
              </a:lnSpc>
            </a:pPr>
            <a:r>
              <a:rPr lang="en-US" sz="2399">
                <a:solidFill>
                  <a:srgbClr val="000000"/>
                </a:solidFill>
                <a:latin typeface="Muli Regular Bold"/>
              </a:rPr>
              <a:t>Any number from</a:t>
            </a:r>
            <a:r>
              <a:rPr lang="en-US" sz="2399">
                <a:solidFill>
                  <a:srgbClr val="FF68D4"/>
                </a:solidFill>
                <a:latin typeface="Muli Regular Bold"/>
              </a:rPr>
              <a:t> 0-9 </a:t>
            </a:r>
            <a:r>
              <a:rPr lang="en-US" sz="2399">
                <a:solidFill>
                  <a:srgbClr val="000000"/>
                </a:solidFill>
                <a:latin typeface="Muli Regular Bold"/>
              </a:rPr>
              <a:t>for a timer</a:t>
            </a:r>
          </a:p>
        </p:txBody>
      </p:sp>
      <p:sp>
        <p:nvSpPr>
          <p:cNvPr id="7" name="TextBox 7"/>
          <p:cNvSpPr txBox="1"/>
          <p:nvPr/>
        </p:nvSpPr>
        <p:spPr>
          <a:xfrm>
            <a:off x="12459988" y="5114925"/>
            <a:ext cx="3365548" cy="388620"/>
          </a:xfrm>
          <a:prstGeom prst="rect">
            <a:avLst/>
          </a:prstGeom>
        </p:spPr>
        <p:txBody>
          <a:bodyPr lIns="0" tIns="0" rIns="0" bIns="0" rtlCol="0" anchor="t">
            <a:spAutoFit/>
          </a:bodyPr>
          <a:lstStyle/>
          <a:p>
            <a:pPr>
              <a:lnSpc>
                <a:spcPts val="3119"/>
              </a:lnSpc>
            </a:pPr>
            <a:r>
              <a:rPr lang="en-US" sz="2399">
                <a:solidFill>
                  <a:srgbClr val="FF68D4"/>
                </a:solidFill>
                <a:latin typeface="Muli Regular Bold"/>
              </a:rPr>
              <a:t>D</a:t>
            </a:r>
            <a:r>
              <a:rPr lang="en-US" sz="2399">
                <a:solidFill>
                  <a:srgbClr val="000000"/>
                </a:solidFill>
                <a:latin typeface="Muli Regular Bold"/>
              </a:rPr>
              <a:t> for a drumroll</a:t>
            </a:r>
          </a:p>
        </p:txBody>
      </p:sp>
      <p:sp>
        <p:nvSpPr>
          <p:cNvPr id="8" name="TextBox 8"/>
          <p:cNvSpPr txBox="1"/>
          <p:nvPr/>
        </p:nvSpPr>
        <p:spPr>
          <a:xfrm>
            <a:off x="12459988" y="6032842"/>
            <a:ext cx="3365548" cy="388620"/>
          </a:xfrm>
          <a:prstGeom prst="rect">
            <a:avLst/>
          </a:prstGeom>
        </p:spPr>
        <p:txBody>
          <a:bodyPr lIns="0" tIns="0" rIns="0" bIns="0" rtlCol="0" anchor="t">
            <a:spAutoFit/>
          </a:bodyPr>
          <a:lstStyle/>
          <a:p>
            <a:pPr>
              <a:lnSpc>
                <a:spcPts val="3119"/>
              </a:lnSpc>
            </a:pPr>
            <a:r>
              <a:rPr lang="en-US" sz="2399">
                <a:solidFill>
                  <a:srgbClr val="FF68D4"/>
                </a:solidFill>
                <a:latin typeface="Muli Regular Bold"/>
              </a:rPr>
              <a:t>Q</a:t>
            </a:r>
            <a:r>
              <a:rPr lang="en-US" sz="2399">
                <a:solidFill>
                  <a:srgbClr val="000000"/>
                </a:solidFill>
                <a:latin typeface="Muli Regular Bold"/>
              </a:rPr>
              <a:t> for quiet</a:t>
            </a:r>
          </a:p>
        </p:txBody>
      </p:sp>
      <p:sp>
        <p:nvSpPr>
          <p:cNvPr id="9" name="TextBox 9"/>
          <p:cNvSpPr txBox="1"/>
          <p:nvPr/>
        </p:nvSpPr>
        <p:spPr>
          <a:xfrm>
            <a:off x="2462463" y="5114925"/>
            <a:ext cx="3441748" cy="388620"/>
          </a:xfrm>
          <a:prstGeom prst="rect">
            <a:avLst/>
          </a:prstGeom>
        </p:spPr>
        <p:txBody>
          <a:bodyPr lIns="0" tIns="0" rIns="0" bIns="0" rtlCol="0" anchor="t">
            <a:spAutoFit/>
          </a:bodyPr>
          <a:lstStyle/>
          <a:p>
            <a:pPr>
              <a:lnSpc>
                <a:spcPts val="3119"/>
              </a:lnSpc>
            </a:pPr>
            <a:r>
              <a:rPr lang="en-US" sz="2399">
                <a:solidFill>
                  <a:srgbClr val="FF68D4"/>
                </a:solidFill>
                <a:latin typeface="Muli Regular Bold"/>
              </a:rPr>
              <a:t>B</a:t>
            </a:r>
            <a:r>
              <a:rPr lang="en-US" sz="2399">
                <a:solidFill>
                  <a:srgbClr val="000000"/>
                </a:solidFill>
                <a:latin typeface="Muli Regular Bold"/>
              </a:rPr>
              <a:t> for blur</a:t>
            </a:r>
          </a:p>
        </p:txBody>
      </p:sp>
      <p:sp>
        <p:nvSpPr>
          <p:cNvPr id="10" name="TextBox 10"/>
          <p:cNvSpPr txBox="1"/>
          <p:nvPr/>
        </p:nvSpPr>
        <p:spPr>
          <a:xfrm>
            <a:off x="2462463" y="7039370"/>
            <a:ext cx="3441748" cy="388620"/>
          </a:xfrm>
          <a:prstGeom prst="rect">
            <a:avLst/>
          </a:prstGeom>
        </p:spPr>
        <p:txBody>
          <a:bodyPr lIns="0" tIns="0" rIns="0" bIns="0" rtlCol="0" anchor="t">
            <a:spAutoFit/>
          </a:bodyPr>
          <a:lstStyle/>
          <a:p>
            <a:pPr>
              <a:lnSpc>
                <a:spcPts val="3119"/>
              </a:lnSpc>
            </a:pPr>
            <a:r>
              <a:rPr lang="en-US" sz="2399">
                <a:solidFill>
                  <a:srgbClr val="FF68D4"/>
                </a:solidFill>
                <a:latin typeface="Muli Regular Bold"/>
              </a:rPr>
              <a:t>U</a:t>
            </a:r>
            <a:r>
              <a:rPr lang="en-US" sz="2399">
                <a:solidFill>
                  <a:srgbClr val="000000"/>
                </a:solidFill>
                <a:latin typeface="Muli Regular Bold"/>
              </a:rPr>
              <a:t> for unveil</a:t>
            </a:r>
          </a:p>
        </p:txBody>
      </p:sp>
      <p:sp>
        <p:nvSpPr>
          <p:cNvPr id="11" name="TextBox 11"/>
          <p:cNvSpPr txBox="1"/>
          <p:nvPr/>
        </p:nvSpPr>
        <p:spPr>
          <a:xfrm>
            <a:off x="2462463" y="6077148"/>
            <a:ext cx="3441748" cy="388620"/>
          </a:xfrm>
          <a:prstGeom prst="rect">
            <a:avLst/>
          </a:prstGeom>
        </p:spPr>
        <p:txBody>
          <a:bodyPr lIns="0" tIns="0" rIns="0" bIns="0" rtlCol="0" anchor="t">
            <a:spAutoFit/>
          </a:bodyPr>
          <a:lstStyle/>
          <a:p>
            <a:pPr>
              <a:lnSpc>
                <a:spcPts val="3119"/>
              </a:lnSpc>
            </a:pPr>
            <a:r>
              <a:rPr lang="en-US" sz="2399">
                <a:solidFill>
                  <a:srgbClr val="FF68D4"/>
                </a:solidFill>
                <a:latin typeface="Muli Regular Bold"/>
              </a:rPr>
              <a:t>M</a:t>
            </a:r>
            <a:r>
              <a:rPr lang="en-US" sz="2399">
                <a:solidFill>
                  <a:srgbClr val="000000"/>
                </a:solidFill>
                <a:latin typeface="Muli Regular Bold"/>
              </a:rPr>
              <a:t> for mic drop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5773766"/>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034743" y="-5525387"/>
            <a:ext cx="9042909" cy="9026468"/>
          </a:xfrm>
          <a:custGeom>
            <a:avLst/>
            <a:gdLst/>
            <a:ahLst/>
            <a:cxnLst/>
            <a:rect l="l" t="t" r="r" b="b"/>
            <a:pathLst>
              <a:path w="9042909" h="9026468">
                <a:moveTo>
                  <a:pt x="0" y="0"/>
                </a:moveTo>
                <a:lnTo>
                  <a:pt x="9042909" y="0"/>
                </a:lnTo>
                <a:lnTo>
                  <a:pt x="9042909" y="9026467"/>
                </a:lnTo>
                <a:lnTo>
                  <a:pt x="0" y="9026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725301"/>
            <a:ext cx="5557809" cy="2211592"/>
            <a:chOff x="0" y="0"/>
            <a:chExt cx="7410413" cy="2948790"/>
          </a:xfrm>
        </p:grpSpPr>
        <p:grpSp>
          <p:nvGrpSpPr>
            <p:cNvPr id="5" name="Group 5"/>
            <p:cNvGrpSpPr/>
            <p:nvPr/>
          </p:nvGrpSpPr>
          <p:grpSpPr>
            <a:xfrm>
              <a:off x="807264" y="807264"/>
              <a:ext cx="6603148" cy="2141526"/>
              <a:chOff x="0" y="0"/>
              <a:chExt cx="3736132" cy="1211698"/>
            </a:xfrm>
          </p:grpSpPr>
          <p:sp>
            <p:nvSpPr>
              <p:cNvPr id="6" name="Freeform 6"/>
              <p:cNvSpPr/>
              <p:nvPr/>
            </p:nvSpPr>
            <p:spPr>
              <a:xfrm>
                <a:off x="0" y="0"/>
                <a:ext cx="3736132" cy="1211698"/>
              </a:xfrm>
              <a:custGeom>
                <a:avLst/>
                <a:gdLst/>
                <a:ahLst/>
                <a:cxnLst/>
                <a:rect l="l" t="t" r="r" b="b"/>
                <a:pathLst>
                  <a:path w="3736132" h="1211698">
                    <a:moveTo>
                      <a:pt x="0" y="0"/>
                    </a:moveTo>
                    <a:lnTo>
                      <a:pt x="3736132" y="0"/>
                    </a:lnTo>
                    <a:lnTo>
                      <a:pt x="3736132" y="1211698"/>
                    </a:lnTo>
                    <a:lnTo>
                      <a:pt x="0" y="1211698"/>
                    </a:lnTo>
                    <a:close/>
                  </a:path>
                </a:pathLst>
              </a:custGeom>
              <a:solidFill>
                <a:srgbClr val="FFFFFF"/>
              </a:solidFill>
              <a:ln w="38100">
                <a:solidFill>
                  <a:srgbClr val="FF68D4"/>
                </a:solidFill>
              </a:ln>
            </p:spPr>
          </p:sp>
          <p:sp>
            <p:nvSpPr>
              <p:cNvPr id="7" name="TextBox 7"/>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8" name="Group 8"/>
            <p:cNvGrpSpPr/>
            <p:nvPr/>
          </p:nvGrpSpPr>
          <p:grpSpPr>
            <a:xfrm>
              <a:off x="0" y="0"/>
              <a:ext cx="1614529" cy="161452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8D4"/>
              </a:solidFill>
            </p:spPr>
          </p:sp>
        </p:grpSp>
        <p:sp>
          <p:nvSpPr>
            <p:cNvPr id="10" name="TextBox 10"/>
            <p:cNvSpPr txBox="1"/>
            <p:nvPr/>
          </p:nvSpPr>
          <p:spPr>
            <a:xfrm>
              <a:off x="798329" y="1223067"/>
              <a:ext cx="6510910" cy="1151671"/>
            </a:xfrm>
            <a:prstGeom prst="rect">
              <a:avLst/>
            </a:prstGeom>
          </p:spPr>
          <p:txBody>
            <a:bodyPr lIns="0" tIns="0" rIns="0" bIns="0" rtlCol="0" anchor="t">
              <a:spAutoFit/>
            </a:bodyPr>
            <a:lstStyle/>
            <a:p>
              <a:pPr algn="ctr">
                <a:lnSpc>
                  <a:spcPts val="6801"/>
                </a:lnSpc>
              </a:pPr>
              <a:r>
                <a:rPr lang="en-US" sz="5667">
                  <a:solidFill>
                    <a:srgbClr val="000000"/>
                  </a:solidFill>
                  <a:latin typeface="Playfair Display Bold"/>
                </a:rPr>
                <a:t>pendahuluan</a:t>
              </a:r>
            </a:p>
          </p:txBody>
        </p:sp>
      </p:grpSp>
      <p:grpSp>
        <p:nvGrpSpPr>
          <p:cNvPr id="11" name="Group 11"/>
          <p:cNvGrpSpPr/>
          <p:nvPr/>
        </p:nvGrpSpPr>
        <p:grpSpPr>
          <a:xfrm>
            <a:off x="7371145" y="725301"/>
            <a:ext cx="5557809" cy="2211592"/>
            <a:chOff x="0" y="0"/>
            <a:chExt cx="7410413" cy="2948790"/>
          </a:xfrm>
        </p:grpSpPr>
        <p:grpSp>
          <p:nvGrpSpPr>
            <p:cNvPr id="12" name="Group 12"/>
            <p:cNvGrpSpPr/>
            <p:nvPr/>
          </p:nvGrpSpPr>
          <p:grpSpPr>
            <a:xfrm>
              <a:off x="807264" y="807264"/>
              <a:ext cx="6603148" cy="2141526"/>
              <a:chOff x="0" y="0"/>
              <a:chExt cx="3736132" cy="1211698"/>
            </a:xfrm>
          </p:grpSpPr>
          <p:sp>
            <p:nvSpPr>
              <p:cNvPr id="13" name="Freeform 13"/>
              <p:cNvSpPr/>
              <p:nvPr/>
            </p:nvSpPr>
            <p:spPr>
              <a:xfrm>
                <a:off x="0" y="0"/>
                <a:ext cx="3736132" cy="1211698"/>
              </a:xfrm>
              <a:custGeom>
                <a:avLst/>
                <a:gdLst/>
                <a:ahLst/>
                <a:cxnLst/>
                <a:rect l="l" t="t" r="r" b="b"/>
                <a:pathLst>
                  <a:path w="3736132" h="1211698">
                    <a:moveTo>
                      <a:pt x="0" y="0"/>
                    </a:moveTo>
                    <a:lnTo>
                      <a:pt x="3736132" y="0"/>
                    </a:lnTo>
                    <a:lnTo>
                      <a:pt x="3736132" y="1211698"/>
                    </a:lnTo>
                    <a:lnTo>
                      <a:pt x="0" y="1211698"/>
                    </a:lnTo>
                    <a:close/>
                  </a:path>
                </a:pathLst>
              </a:custGeom>
              <a:solidFill>
                <a:srgbClr val="FFFFFF"/>
              </a:solidFill>
              <a:ln w="38100">
                <a:solidFill>
                  <a:srgbClr val="FF68D4"/>
                </a:solidFill>
              </a:ln>
            </p:spPr>
          </p:sp>
          <p:sp>
            <p:nvSpPr>
              <p:cNvPr id="14" name="TextBox 14"/>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15" name="Group 15"/>
            <p:cNvGrpSpPr/>
            <p:nvPr/>
          </p:nvGrpSpPr>
          <p:grpSpPr>
            <a:xfrm>
              <a:off x="0" y="0"/>
              <a:ext cx="1614529" cy="1614529"/>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8D4"/>
              </a:solidFill>
            </p:spPr>
          </p:sp>
        </p:grpSp>
        <p:sp>
          <p:nvSpPr>
            <p:cNvPr id="17" name="TextBox 17"/>
            <p:cNvSpPr txBox="1"/>
            <p:nvPr/>
          </p:nvSpPr>
          <p:spPr>
            <a:xfrm>
              <a:off x="798329" y="1223067"/>
              <a:ext cx="6510910" cy="1151671"/>
            </a:xfrm>
            <a:prstGeom prst="rect">
              <a:avLst/>
            </a:prstGeom>
          </p:spPr>
          <p:txBody>
            <a:bodyPr lIns="0" tIns="0" rIns="0" bIns="0" rtlCol="0" anchor="t">
              <a:spAutoFit/>
            </a:bodyPr>
            <a:lstStyle/>
            <a:p>
              <a:pPr algn="ctr">
                <a:lnSpc>
                  <a:spcPts val="6801"/>
                </a:lnSpc>
              </a:pPr>
              <a:r>
                <a:rPr lang="en-US" sz="5667">
                  <a:solidFill>
                    <a:srgbClr val="000000"/>
                  </a:solidFill>
                  <a:latin typeface="Playfair Display Bold"/>
                </a:rPr>
                <a:t>metode</a:t>
              </a:r>
            </a:p>
          </p:txBody>
        </p:sp>
      </p:grpSp>
      <p:grpSp>
        <p:nvGrpSpPr>
          <p:cNvPr id="18" name="Group 18"/>
          <p:cNvGrpSpPr/>
          <p:nvPr/>
        </p:nvGrpSpPr>
        <p:grpSpPr>
          <a:xfrm>
            <a:off x="4690402" y="4037704"/>
            <a:ext cx="5557809" cy="2211592"/>
            <a:chOff x="0" y="0"/>
            <a:chExt cx="7410413" cy="2948790"/>
          </a:xfrm>
        </p:grpSpPr>
        <p:grpSp>
          <p:nvGrpSpPr>
            <p:cNvPr id="19" name="Group 19"/>
            <p:cNvGrpSpPr/>
            <p:nvPr/>
          </p:nvGrpSpPr>
          <p:grpSpPr>
            <a:xfrm>
              <a:off x="807264" y="807264"/>
              <a:ext cx="6603148" cy="2141526"/>
              <a:chOff x="0" y="0"/>
              <a:chExt cx="3736132" cy="1211698"/>
            </a:xfrm>
          </p:grpSpPr>
          <p:sp>
            <p:nvSpPr>
              <p:cNvPr id="20" name="Freeform 20"/>
              <p:cNvSpPr/>
              <p:nvPr/>
            </p:nvSpPr>
            <p:spPr>
              <a:xfrm>
                <a:off x="0" y="0"/>
                <a:ext cx="3736132" cy="1211698"/>
              </a:xfrm>
              <a:custGeom>
                <a:avLst/>
                <a:gdLst/>
                <a:ahLst/>
                <a:cxnLst/>
                <a:rect l="l" t="t" r="r" b="b"/>
                <a:pathLst>
                  <a:path w="3736132" h="1211698">
                    <a:moveTo>
                      <a:pt x="0" y="0"/>
                    </a:moveTo>
                    <a:lnTo>
                      <a:pt x="3736132" y="0"/>
                    </a:lnTo>
                    <a:lnTo>
                      <a:pt x="3736132" y="1211698"/>
                    </a:lnTo>
                    <a:lnTo>
                      <a:pt x="0" y="1211698"/>
                    </a:lnTo>
                    <a:close/>
                  </a:path>
                </a:pathLst>
              </a:custGeom>
              <a:solidFill>
                <a:srgbClr val="FFFFFF"/>
              </a:solidFill>
              <a:ln w="38100">
                <a:solidFill>
                  <a:srgbClr val="FF68D4"/>
                </a:solidFill>
              </a:ln>
            </p:spPr>
          </p:sp>
          <p:sp>
            <p:nvSpPr>
              <p:cNvPr id="21" name="TextBox 21"/>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22" name="Group 22"/>
            <p:cNvGrpSpPr/>
            <p:nvPr/>
          </p:nvGrpSpPr>
          <p:grpSpPr>
            <a:xfrm>
              <a:off x="0" y="0"/>
              <a:ext cx="1614529" cy="1614529"/>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8D4"/>
              </a:solidFill>
            </p:spPr>
          </p:sp>
        </p:grpSp>
        <p:sp>
          <p:nvSpPr>
            <p:cNvPr id="24" name="TextBox 24"/>
            <p:cNvSpPr txBox="1"/>
            <p:nvPr/>
          </p:nvSpPr>
          <p:spPr>
            <a:xfrm>
              <a:off x="798329" y="1223067"/>
              <a:ext cx="6510910" cy="1151671"/>
            </a:xfrm>
            <a:prstGeom prst="rect">
              <a:avLst/>
            </a:prstGeom>
          </p:spPr>
          <p:txBody>
            <a:bodyPr lIns="0" tIns="0" rIns="0" bIns="0" rtlCol="0" anchor="t">
              <a:spAutoFit/>
            </a:bodyPr>
            <a:lstStyle/>
            <a:p>
              <a:pPr algn="ctr">
                <a:lnSpc>
                  <a:spcPts val="6801"/>
                </a:lnSpc>
              </a:pPr>
              <a:r>
                <a:rPr lang="en-US" sz="5667">
                  <a:solidFill>
                    <a:srgbClr val="000000"/>
                  </a:solidFill>
                  <a:latin typeface="Playfair Display Bold"/>
                </a:rPr>
                <a:t>hasil</a:t>
              </a:r>
            </a:p>
          </p:txBody>
        </p:sp>
      </p:grpSp>
      <p:grpSp>
        <p:nvGrpSpPr>
          <p:cNvPr id="25" name="Group 25"/>
          <p:cNvGrpSpPr/>
          <p:nvPr/>
        </p:nvGrpSpPr>
        <p:grpSpPr>
          <a:xfrm>
            <a:off x="11245585" y="4037704"/>
            <a:ext cx="5557809" cy="2211592"/>
            <a:chOff x="0" y="0"/>
            <a:chExt cx="7410413" cy="2948790"/>
          </a:xfrm>
        </p:grpSpPr>
        <p:grpSp>
          <p:nvGrpSpPr>
            <p:cNvPr id="26" name="Group 26"/>
            <p:cNvGrpSpPr/>
            <p:nvPr/>
          </p:nvGrpSpPr>
          <p:grpSpPr>
            <a:xfrm>
              <a:off x="807264" y="807264"/>
              <a:ext cx="6603148" cy="2141526"/>
              <a:chOff x="0" y="0"/>
              <a:chExt cx="3736132" cy="1211698"/>
            </a:xfrm>
          </p:grpSpPr>
          <p:sp>
            <p:nvSpPr>
              <p:cNvPr id="27" name="Freeform 27"/>
              <p:cNvSpPr/>
              <p:nvPr/>
            </p:nvSpPr>
            <p:spPr>
              <a:xfrm>
                <a:off x="0" y="0"/>
                <a:ext cx="3736132" cy="1211698"/>
              </a:xfrm>
              <a:custGeom>
                <a:avLst/>
                <a:gdLst/>
                <a:ahLst/>
                <a:cxnLst/>
                <a:rect l="l" t="t" r="r" b="b"/>
                <a:pathLst>
                  <a:path w="3736132" h="1211698">
                    <a:moveTo>
                      <a:pt x="0" y="0"/>
                    </a:moveTo>
                    <a:lnTo>
                      <a:pt x="3736132" y="0"/>
                    </a:lnTo>
                    <a:lnTo>
                      <a:pt x="3736132" y="1211698"/>
                    </a:lnTo>
                    <a:lnTo>
                      <a:pt x="0" y="1211698"/>
                    </a:lnTo>
                    <a:close/>
                  </a:path>
                </a:pathLst>
              </a:custGeom>
              <a:solidFill>
                <a:srgbClr val="FFFFFF"/>
              </a:solidFill>
              <a:ln w="38100">
                <a:solidFill>
                  <a:srgbClr val="FF68D4"/>
                </a:solidFill>
              </a:ln>
            </p:spPr>
          </p:sp>
          <p:sp>
            <p:nvSpPr>
              <p:cNvPr id="28" name="TextBox 28"/>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29" name="Group 29"/>
            <p:cNvGrpSpPr/>
            <p:nvPr/>
          </p:nvGrpSpPr>
          <p:grpSpPr>
            <a:xfrm>
              <a:off x="0" y="0"/>
              <a:ext cx="1614529" cy="1614529"/>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8D4"/>
              </a:solidFill>
            </p:spPr>
          </p:sp>
        </p:grpSp>
        <p:sp>
          <p:nvSpPr>
            <p:cNvPr id="31" name="TextBox 31"/>
            <p:cNvSpPr txBox="1"/>
            <p:nvPr/>
          </p:nvSpPr>
          <p:spPr>
            <a:xfrm>
              <a:off x="798329" y="1223067"/>
              <a:ext cx="6510910" cy="1151671"/>
            </a:xfrm>
            <a:prstGeom prst="rect">
              <a:avLst/>
            </a:prstGeom>
          </p:spPr>
          <p:txBody>
            <a:bodyPr lIns="0" tIns="0" rIns="0" bIns="0" rtlCol="0" anchor="t">
              <a:spAutoFit/>
            </a:bodyPr>
            <a:lstStyle/>
            <a:p>
              <a:pPr algn="ctr">
                <a:lnSpc>
                  <a:spcPts val="6801"/>
                </a:lnSpc>
              </a:pPr>
              <a:r>
                <a:rPr lang="en-US" sz="5667">
                  <a:solidFill>
                    <a:srgbClr val="000000"/>
                  </a:solidFill>
                  <a:latin typeface="Playfair Display Bold"/>
                </a:rPr>
                <a:t>pembahasan</a:t>
              </a:r>
            </a:p>
          </p:txBody>
        </p:sp>
      </p:grpSp>
      <p:grpSp>
        <p:nvGrpSpPr>
          <p:cNvPr id="32" name="Group 32"/>
          <p:cNvGrpSpPr/>
          <p:nvPr/>
        </p:nvGrpSpPr>
        <p:grpSpPr>
          <a:xfrm>
            <a:off x="5927046" y="7046708"/>
            <a:ext cx="5557809" cy="2211592"/>
            <a:chOff x="0" y="0"/>
            <a:chExt cx="7410413" cy="2948790"/>
          </a:xfrm>
        </p:grpSpPr>
        <p:grpSp>
          <p:nvGrpSpPr>
            <p:cNvPr id="33" name="Group 33"/>
            <p:cNvGrpSpPr/>
            <p:nvPr/>
          </p:nvGrpSpPr>
          <p:grpSpPr>
            <a:xfrm>
              <a:off x="807264" y="807264"/>
              <a:ext cx="6603148" cy="2141526"/>
              <a:chOff x="0" y="0"/>
              <a:chExt cx="3736132" cy="1211698"/>
            </a:xfrm>
          </p:grpSpPr>
          <p:sp>
            <p:nvSpPr>
              <p:cNvPr id="34" name="Freeform 34"/>
              <p:cNvSpPr/>
              <p:nvPr/>
            </p:nvSpPr>
            <p:spPr>
              <a:xfrm>
                <a:off x="0" y="0"/>
                <a:ext cx="3736132" cy="1211698"/>
              </a:xfrm>
              <a:custGeom>
                <a:avLst/>
                <a:gdLst/>
                <a:ahLst/>
                <a:cxnLst/>
                <a:rect l="l" t="t" r="r" b="b"/>
                <a:pathLst>
                  <a:path w="3736132" h="1211698">
                    <a:moveTo>
                      <a:pt x="0" y="0"/>
                    </a:moveTo>
                    <a:lnTo>
                      <a:pt x="3736132" y="0"/>
                    </a:lnTo>
                    <a:lnTo>
                      <a:pt x="3736132" y="1211698"/>
                    </a:lnTo>
                    <a:lnTo>
                      <a:pt x="0" y="1211698"/>
                    </a:lnTo>
                    <a:close/>
                  </a:path>
                </a:pathLst>
              </a:custGeom>
              <a:solidFill>
                <a:srgbClr val="FFFFFF"/>
              </a:solidFill>
              <a:ln w="38100">
                <a:solidFill>
                  <a:srgbClr val="FF68D4"/>
                </a:solidFill>
              </a:ln>
            </p:spPr>
          </p:sp>
          <p:sp>
            <p:nvSpPr>
              <p:cNvPr id="35" name="TextBox 35"/>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36" name="Group 36"/>
            <p:cNvGrpSpPr/>
            <p:nvPr/>
          </p:nvGrpSpPr>
          <p:grpSpPr>
            <a:xfrm>
              <a:off x="0" y="0"/>
              <a:ext cx="1614529" cy="1614529"/>
              <a:chOff x="0" y="0"/>
              <a:chExt cx="6350000" cy="6350000"/>
            </a:xfrm>
          </p:grpSpPr>
          <p:sp>
            <p:nvSpPr>
              <p:cNvPr id="37" name="Freeform 3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8D4"/>
              </a:solidFill>
            </p:spPr>
          </p:sp>
        </p:grpSp>
        <p:sp>
          <p:nvSpPr>
            <p:cNvPr id="38" name="TextBox 38"/>
            <p:cNvSpPr txBox="1"/>
            <p:nvPr/>
          </p:nvSpPr>
          <p:spPr>
            <a:xfrm>
              <a:off x="798329" y="1223067"/>
              <a:ext cx="6510910" cy="1151671"/>
            </a:xfrm>
            <a:prstGeom prst="rect">
              <a:avLst/>
            </a:prstGeom>
          </p:spPr>
          <p:txBody>
            <a:bodyPr lIns="0" tIns="0" rIns="0" bIns="0" rtlCol="0" anchor="t">
              <a:spAutoFit/>
            </a:bodyPr>
            <a:lstStyle/>
            <a:p>
              <a:pPr algn="ctr">
                <a:lnSpc>
                  <a:spcPts val="6801"/>
                </a:lnSpc>
              </a:pPr>
              <a:r>
                <a:rPr lang="en-US" sz="5667">
                  <a:solidFill>
                    <a:srgbClr val="000000"/>
                  </a:solidFill>
                  <a:latin typeface="Playfair Display Bold"/>
                </a:rPr>
                <a:t>penutup</a:t>
              </a:r>
            </a:p>
          </p:txBody>
        </p:sp>
      </p:grpSp>
      <p:grpSp>
        <p:nvGrpSpPr>
          <p:cNvPr id="39" name="Group 39"/>
          <p:cNvGrpSpPr/>
          <p:nvPr/>
        </p:nvGrpSpPr>
        <p:grpSpPr>
          <a:xfrm>
            <a:off x="12255838" y="7046708"/>
            <a:ext cx="5557809" cy="2211592"/>
            <a:chOff x="0" y="0"/>
            <a:chExt cx="7410413" cy="2948790"/>
          </a:xfrm>
        </p:grpSpPr>
        <p:grpSp>
          <p:nvGrpSpPr>
            <p:cNvPr id="40" name="Group 40"/>
            <p:cNvGrpSpPr/>
            <p:nvPr/>
          </p:nvGrpSpPr>
          <p:grpSpPr>
            <a:xfrm>
              <a:off x="807264" y="807264"/>
              <a:ext cx="6603148" cy="2141526"/>
              <a:chOff x="0" y="0"/>
              <a:chExt cx="3736132" cy="1211698"/>
            </a:xfrm>
          </p:grpSpPr>
          <p:sp>
            <p:nvSpPr>
              <p:cNvPr id="41" name="Freeform 41"/>
              <p:cNvSpPr/>
              <p:nvPr/>
            </p:nvSpPr>
            <p:spPr>
              <a:xfrm>
                <a:off x="0" y="0"/>
                <a:ext cx="3736132" cy="1211698"/>
              </a:xfrm>
              <a:custGeom>
                <a:avLst/>
                <a:gdLst/>
                <a:ahLst/>
                <a:cxnLst/>
                <a:rect l="l" t="t" r="r" b="b"/>
                <a:pathLst>
                  <a:path w="3736132" h="1211698">
                    <a:moveTo>
                      <a:pt x="0" y="0"/>
                    </a:moveTo>
                    <a:lnTo>
                      <a:pt x="3736132" y="0"/>
                    </a:lnTo>
                    <a:lnTo>
                      <a:pt x="3736132" y="1211698"/>
                    </a:lnTo>
                    <a:lnTo>
                      <a:pt x="0" y="1211698"/>
                    </a:lnTo>
                    <a:close/>
                  </a:path>
                </a:pathLst>
              </a:custGeom>
              <a:solidFill>
                <a:srgbClr val="FFFFFF"/>
              </a:solidFill>
              <a:ln w="38100">
                <a:solidFill>
                  <a:srgbClr val="FF68D4"/>
                </a:solidFill>
              </a:ln>
            </p:spPr>
          </p:sp>
          <p:sp>
            <p:nvSpPr>
              <p:cNvPr id="42" name="TextBox 42"/>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43" name="Group 43"/>
            <p:cNvGrpSpPr/>
            <p:nvPr/>
          </p:nvGrpSpPr>
          <p:grpSpPr>
            <a:xfrm>
              <a:off x="0" y="0"/>
              <a:ext cx="1614529" cy="1614529"/>
              <a:chOff x="0" y="0"/>
              <a:chExt cx="6350000" cy="6350000"/>
            </a:xfrm>
          </p:grpSpPr>
          <p:sp>
            <p:nvSpPr>
              <p:cNvPr id="44" name="Freeform 4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8D4"/>
              </a:solidFill>
            </p:spPr>
          </p:sp>
        </p:grpSp>
        <p:sp>
          <p:nvSpPr>
            <p:cNvPr id="45" name="TextBox 45"/>
            <p:cNvSpPr txBox="1"/>
            <p:nvPr/>
          </p:nvSpPr>
          <p:spPr>
            <a:xfrm>
              <a:off x="798329" y="1223067"/>
              <a:ext cx="6510910" cy="1151671"/>
            </a:xfrm>
            <a:prstGeom prst="rect">
              <a:avLst/>
            </a:prstGeom>
          </p:spPr>
          <p:txBody>
            <a:bodyPr lIns="0" tIns="0" rIns="0" bIns="0" rtlCol="0" anchor="t">
              <a:spAutoFit/>
            </a:bodyPr>
            <a:lstStyle/>
            <a:p>
              <a:pPr algn="ctr">
                <a:lnSpc>
                  <a:spcPts val="6801"/>
                </a:lnSpc>
              </a:pPr>
              <a:r>
                <a:rPr lang="en-US" sz="5667">
                  <a:solidFill>
                    <a:srgbClr val="000000"/>
                  </a:solidFill>
                  <a:latin typeface="Playfair Display Bold"/>
                </a:rPr>
                <a:t>lampiran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5773766"/>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034743" y="-5525387"/>
            <a:ext cx="9042909" cy="9026468"/>
          </a:xfrm>
          <a:custGeom>
            <a:avLst/>
            <a:gdLst/>
            <a:ahLst/>
            <a:cxnLst/>
            <a:rect l="l" t="t" r="r" b="b"/>
            <a:pathLst>
              <a:path w="9042909" h="9026468">
                <a:moveTo>
                  <a:pt x="0" y="0"/>
                </a:moveTo>
                <a:lnTo>
                  <a:pt x="9042909" y="0"/>
                </a:lnTo>
                <a:lnTo>
                  <a:pt x="9042909" y="9026467"/>
                </a:lnTo>
                <a:lnTo>
                  <a:pt x="0" y="9026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05539" y="3768853"/>
            <a:ext cx="4952361" cy="2648059"/>
            <a:chOff x="0" y="0"/>
            <a:chExt cx="3736132" cy="1997734"/>
          </a:xfrm>
        </p:grpSpPr>
        <p:sp>
          <p:nvSpPr>
            <p:cNvPr id="5" name="Freeform 5"/>
            <p:cNvSpPr/>
            <p:nvPr/>
          </p:nvSpPr>
          <p:spPr>
            <a:xfrm>
              <a:off x="0" y="0"/>
              <a:ext cx="3736132" cy="1997733"/>
            </a:xfrm>
            <a:custGeom>
              <a:avLst/>
              <a:gdLst/>
              <a:ahLst/>
              <a:cxnLst/>
              <a:rect l="l" t="t" r="r" b="b"/>
              <a:pathLst>
                <a:path w="3736132" h="1997733">
                  <a:moveTo>
                    <a:pt x="0" y="0"/>
                  </a:moveTo>
                  <a:lnTo>
                    <a:pt x="3736132" y="0"/>
                  </a:lnTo>
                  <a:lnTo>
                    <a:pt x="3736132" y="1997733"/>
                  </a:lnTo>
                  <a:lnTo>
                    <a:pt x="0" y="1997733"/>
                  </a:lnTo>
                  <a:close/>
                </a:path>
              </a:pathLst>
            </a:custGeom>
            <a:solidFill>
              <a:srgbClr val="FFFFFF"/>
            </a:solidFill>
            <a:ln w="38100">
              <a:solidFill>
                <a:srgbClr val="FF68D4"/>
              </a:solidFill>
            </a:ln>
          </p:spPr>
        </p:sp>
        <p:sp>
          <p:nvSpPr>
            <p:cNvPr id="6" name="TextBox 6"/>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7" name="Group 7"/>
          <p:cNvGrpSpPr/>
          <p:nvPr/>
        </p:nvGrpSpPr>
        <p:grpSpPr>
          <a:xfrm>
            <a:off x="6667819" y="3789925"/>
            <a:ext cx="4952361" cy="2429645"/>
            <a:chOff x="0" y="0"/>
            <a:chExt cx="3736132" cy="1832959"/>
          </a:xfrm>
        </p:grpSpPr>
        <p:sp>
          <p:nvSpPr>
            <p:cNvPr id="8" name="Freeform 8"/>
            <p:cNvSpPr/>
            <p:nvPr/>
          </p:nvSpPr>
          <p:spPr>
            <a:xfrm>
              <a:off x="0" y="0"/>
              <a:ext cx="3736132" cy="1832959"/>
            </a:xfrm>
            <a:custGeom>
              <a:avLst/>
              <a:gdLst/>
              <a:ahLst/>
              <a:cxnLst/>
              <a:rect l="l" t="t" r="r" b="b"/>
              <a:pathLst>
                <a:path w="3736132" h="1832959">
                  <a:moveTo>
                    <a:pt x="0" y="0"/>
                  </a:moveTo>
                  <a:lnTo>
                    <a:pt x="3736132" y="0"/>
                  </a:lnTo>
                  <a:lnTo>
                    <a:pt x="3736132" y="1832959"/>
                  </a:lnTo>
                  <a:lnTo>
                    <a:pt x="0" y="1832959"/>
                  </a:lnTo>
                  <a:close/>
                </a:path>
              </a:pathLst>
            </a:custGeom>
            <a:solidFill>
              <a:srgbClr val="FFFFFF"/>
            </a:solidFill>
            <a:ln w="38100">
              <a:solidFill>
                <a:srgbClr val="FF68D4"/>
              </a:solidFill>
            </a:ln>
          </p:spPr>
        </p:sp>
        <p:sp>
          <p:nvSpPr>
            <p:cNvPr id="9" name="TextBox 9"/>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10" name="Group 10"/>
          <p:cNvGrpSpPr/>
          <p:nvPr/>
        </p:nvGrpSpPr>
        <p:grpSpPr>
          <a:xfrm>
            <a:off x="12306939" y="3768853"/>
            <a:ext cx="4952361" cy="5632322"/>
            <a:chOff x="0" y="0"/>
            <a:chExt cx="3736132" cy="4249104"/>
          </a:xfrm>
        </p:grpSpPr>
        <p:sp>
          <p:nvSpPr>
            <p:cNvPr id="11" name="Freeform 11"/>
            <p:cNvSpPr/>
            <p:nvPr/>
          </p:nvSpPr>
          <p:spPr>
            <a:xfrm>
              <a:off x="0" y="0"/>
              <a:ext cx="3736132" cy="4249105"/>
            </a:xfrm>
            <a:custGeom>
              <a:avLst/>
              <a:gdLst/>
              <a:ahLst/>
              <a:cxnLst/>
              <a:rect l="l" t="t" r="r" b="b"/>
              <a:pathLst>
                <a:path w="3736132" h="4249105">
                  <a:moveTo>
                    <a:pt x="0" y="0"/>
                  </a:moveTo>
                  <a:lnTo>
                    <a:pt x="3736132" y="0"/>
                  </a:lnTo>
                  <a:lnTo>
                    <a:pt x="3736132" y="4249105"/>
                  </a:lnTo>
                  <a:lnTo>
                    <a:pt x="0" y="4249105"/>
                  </a:lnTo>
                  <a:close/>
                </a:path>
              </a:pathLst>
            </a:custGeom>
            <a:solidFill>
              <a:srgbClr val="FFFFFF"/>
            </a:solidFill>
            <a:ln w="38100">
              <a:solidFill>
                <a:srgbClr val="FF68D4"/>
              </a:solidFill>
            </a:ln>
          </p:spPr>
        </p:sp>
        <p:sp>
          <p:nvSpPr>
            <p:cNvPr id="12" name="TextBox 12"/>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13" name="Group 13"/>
          <p:cNvGrpSpPr/>
          <p:nvPr/>
        </p:nvGrpSpPr>
        <p:grpSpPr>
          <a:xfrm>
            <a:off x="7965845" y="643374"/>
            <a:ext cx="2012099" cy="1950809"/>
            <a:chOff x="0" y="0"/>
            <a:chExt cx="2682799" cy="2601079"/>
          </a:xfrm>
        </p:grpSpPr>
        <p:sp>
          <p:nvSpPr>
            <p:cNvPr id="14" name="Freeform 14"/>
            <p:cNvSpPr/>
            <p:nvPr/>
          </p:nvSpPr>
          <p:spPr>
            <a:xfrm>
              <a:off x="392766" y="0"/>
              <a:ext cx="1897267" cy="1893817"/>
            </a:xfrm>
            <a:custGeom>
              <a:avLst/>
              <a:gdLst/>
              <a:ahLst/>
              <a:cxnLst/>
              <a:rect l="l" t="t" r="r" b="b"/>
              <a:pathLst>
                <a:path w="1897267" h="1893817">
                  <a:moveTo>
                    <a:pt x="0" y="0"/>
                  </a:moveTo>
                  <a:lnTo>
                    <a:pt x="1897267" y="0"/>
                  </a:lnTo>
                  <a:lnTo>
                    <a:pt x="1897267" y="1893817"/>
                  </a:lnTo>
                  <a:lnTo>
                    <a:pt x="0" y="18938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0" y="2258479"/>
              <a:ext cx="2682799" cy="342600"/>
            </a:xfrm>
            <a:prstGeom prst="rect">
              <a:avLst/>
            </a:prstGeom>
          </p:spPr>
          <p:txBody>
            <a:bodyPr lIns="0" tIns="0" rIns="0" bIns="0" rtlCol="0" anchor="t">
              <a:spAutoFit/>
            </a:bodyPr>
            <a:lstStyle/>
            <a:p>
              <a:pPr>
                <a:lnSpc>
                  <a:spcPts val="2239"/>
                </a:lnSpc>
                <a:spcBef>
                  <a:spcPct val="0"/>
                </a:spcBef>
              </a:pPr>
              <a:endParaRPr/>
            </a:p>
          </p:txBody>
        </p:sp>
      </p:grpSp>
      <p:sp>
        <p:nvSpPr>
          <p:cNvPr id="16" name="TextBox 16"/>
          <p:cNvSpPr txBox="1"/>
          <p:nvPr/>
        </p:nvSpPr>
        <p:spPr>
          <a:xfrm>
            <a:off x="6057900" y="1618778"/>
            <a:ext cx="6276689" cy="942909"/>
          </a:xfrm>
          <a:prstGeom prst="rect">
            <a:avLst/>
          </a:prstGeom>
        </p:spPr>
        <p:txBody>
          <a:bodyPr lIns="0" tIns="0" rIns="0" bIns="0" rtlCol="0" anchor="t">
            <a:spAutoFit/>
          </a:bodyPr>
          <a:lstStyle/>
          <a:p>
            <a:pPr>
              <a:lnSpc>
                <a:spcPts val="7439"/>
              </a:lnSpc>
            </a:pPr>
            <a:r>
              <a:rPr lang="en-US" sz="6199">
                <a:solidFill>
                  <a:srgbClr val="000000"/>
                </a:solidFill>
                <a:latin typeface="Playfair Display Bold"/>
              </a:rPr>
              <a:t>PENDAHULUAN</a:t>
            </a:r>
          </a:p>
        </p:txBody>
      </p:sp>
      <p:grpSp>
        <p:nvGrpSpPr>
          <p:cNvPr id="17" name="Group 17"/>
          <p:cNvGrpSpPr/>
          <p:nvPr/>
        </p:nvGrpSpPr>
        <p:grpSpPr>
          <a:xfrm>
            <a:off x="1038515" y="6606120"/>
            <a:ext cx="4943505" cy="3514762"/>
            <a:chOff x="0" y="-38100"/>
            <a:chExt cx="1196789" cy="850900"/>
          </a:xfrm>
        </p:grpSpPr>
        <p:sp>
          <p:nvSpPr>
            <p:cNvPr id="18" name="Freeform 18"/>
            <p:cNvSpPr/>
            <p:nvPr/>
          </p:nvSpPr>
          <p:spPr>
            <a:xfrm>
              <a:off x="0" y="0"/>
              <a:ext cx="1196789" cy="638564"/>
            </a:xfrm>
            <a:custGeom>
              <a:avLst/>
              <a:gdLst/>
              <a:ahLst/>
              <a:cxnLst/>
              <a:rect l="l" t="t" r="r" b="b"/>
              <a:pathLst>
                <a:path w="1196789" h="638564">
                  <a:moveTo>
                    <a:pt x="86252" y="0"/>
                  </a:moveTo>
                  <a:lnTo>
                    <a:pt x="1110537" y="0"/>
                  </a:lnTo>
                  <a:cubicBezTo>
                    <a:pt x="1158173" y="0"/>
                    <a:pt x="1196789" y="38616"/>
                    <a:pt x="1196789" y="86252"/>
                  </a:cubicBezTo>
                  <a:lnTo>
                    <a:pt x="1196789" y="552312"/>
                  </a:lnTo>
                  <a:cubicBezTo>
                    <a:pt x="1196789" y="575187"/>
                    <a:pt x="1187702" y="597126"/>
                    <a:pt x="1171526" y="613301"/>
                  </a:cubicBezTo>
                  <a:cubicBezTo>
                    <a:pt x="1155351" y="629477"/>
                    <a:pt x="1133413" y="638564"/>
                    <a:pt x="1110537" y="638564"/>
                  </a:cubicBezTo>
                  <a:lnTo>
                    <a:pt x="86252" y="638564"/>
                  </a:lnTo>
                  <a:cubicBezTo>
                    <a:pt x="38616" y="638564"/>
                    <a:pt x="0" y="599948"/>
                    <a:pt x="0" y="552312"/>
                  </a:cubicBezTo>
                  <a:lnTo>
                    <a:pt x="0" y="86252"/>
                  </a:lnTo>
                  <a:cubicBezTo>
                    <a:pt x="0" y="63377"/>
                    <a:pt x="9087" y="41438"/>
                    <a:pt x="25263" y="25263"/>
                  </a:cubicBezTo>
                  <a:cubicBezTo>
                    <a:pt x="41438" y="9087"/>
                    <a:pt x="63377" y="0"/>
                    <a:pt x="86252" y="0"/>
                  </a:cubicBezTo>
                  <a:close/>
                </a:path>
              </a:pathLst>
            </a:custGeom>
            <a:gradFill rotWithShape="1">
              <a:gsLst>
                <a:gs pos="0">
                  <a:srgbClr val="C2AFAF">
                    <a:alpha val="100000"/>
                  </a:srgbClr>
                </a:gs>
                <a:gs pos="100000">
                  <a:srgbClr val="8A7BBD">
                    <a:alpha val="100000"/>
                  </a:srgbClr>
                </a:gs>
              </a:gsLst>
              <a:lin ang="2100000"/>
            </a:gradFill>
          </p:spPr>
        </p:sp>
        <p:sp>
          <p:nvSpPr>
            <p:cNvPr id="19" name="TextBox 19"/>
            <p:cNvSpPr txBox="1"/>
            <p:nvPr/>
          </p:nvSpPr>
          <p:spPr>
            <a:xfrm>
              <a:off x="0" y="-38100"/>
              <a:ext cx="1193272" cy="850900"/>
            </a:xfrm>
            <a:prstGeom prst="rect">
              <a:avLst/>
            </a:prstGeom>
          </p:spPr>
          <p:txBody>
            <a:bodyPr lIns="50800" tIns="50800" rIns="50800" bIns="50800" rtlCol="0" anchor="ctr"/>
            <a:lstStyle/>
            <a:p>
              <a:pPr algn="ctr">
                <a:lnSpc>
                  <a:spcPts val="3499"/>
                </a:lnSpc>
              </a:pPr>
              <a:r>
                <a:rPr lang="en-US" sz="2499" dirty="0">
                  <a:solidFill>
                    <a:srgbClr val="FFFFFF"/>
                  </a:solidFill>
                  <a:latin typeface="Muli Regular Bold"/>
                </a:rPr>
                <a:t>Problem 28.12 </a:t>
              </a:r>
              <a:r>
                <a:rPr lang="en-US" sz="2499" dirty="0" err="1">
                  <a:solidFill>
                    <a:srgbClr val="FFFFFF"/>
                  </a:solidFill>
                  <a:latin typeface="Muli Regular Bold"/>
                </a:rPr>
                <a:t>berjudul</a:t>
              </a:r>
              <a:r>
                <a:rPr lang="en-US" sz="2499" dirty="0">
                  <a:solidFill>
                    <a:srgbClr val="FFFFFF"/>
                  </a:solidFill>
                  <a:latin typeface="Muli Regular Bold"/>
                </a:rPr>
                <a:t> "Stiff ODE's pada Chemical </a:t>
              </a:r>
            </a:p>
            <a:p>
              <a:pPr algn="ctr">
                <a:lnSpc>
                  <a:spcPts val="3499"/>
                </a:lnSpc>
              </a:pPr>
              <a:r>
                <a:rPr lang="en-US" sz="2499" dirty="0">
                  <a:solidFill>
                    <a:srgbClr val="FFFFFF"/>
                  </a:solidFill>
                  <a:latin typeface="Muli Regular Bold"/>
                </a:rPr>
                <a:t>Reaction Kinetics."</a:t>
              </a:r>
            </a:p>
          </p:txBody>
        </p:sp>
      </p:grpSp>
      <p:grpSp>
        <p:nvGrpSpPr>
          <p:cNvPr id="20" name="Group 20"/>
          <p:cNvGrpSpPr/>
          <p:nvPr/>
        </p:nvGrpSpPr>
        <p:grpSpPr>
          <a:xfrm>
            <a:off x="2038022" y="3242933"/>
            <a:ext cx="3087394" cy="816212"/>
            <a:chOff x="0" y="0"/>
            <a:chExt cx="4116526" cy="1088282"/>
          </a:xfrm>
        </p:grpSpPr>
        <p:grpSp>
          <p:nvGrpSpPr>
            <p:cNvPr id="21" name="Group 21"/>
            <p:cNvGrpSpPr/>
            <p:nvPr/>
          </p:nvGrpSpPr>
          <p:grpSpPr>
            <a:xfrm>
              <a:off x="0" y="0"/>
              <a:ext cx="4116526" cy="1088282"/>
              <a:chOff x="0" y="0"/>
              <a:chExt cx="813141" cy="214969"/>
            </a:xfrm>
          </p:grpSpPr>
          <p:sp>
            <p:nvSpPr>
              <p:cNvPr id="22" name="Freeform 22"/>
              <p:cNvSpPr/>
              <p:nvPr/>
            </p:nvSpPr>
            <p:spPr>
              <a:xfrm>
                <a:off x="0" y="0"/>
                <a:ext cx="813141" cy="214969"/>
              </a:xfrm>
              <a:custGeom>
                <a:avLst/>
                <a:gdLst/>
                <a:ahLst/>
                <a:cxnLst/>
                <a:rect l="l" t="t" r="r" b="b"/>
                <a:pathLst>
                  <a:path w="813141" h="214969">
                    <a:moveTo>
                      <a:pt x="0" y="0"/>
                    </a:moveTo>
                    <a:lnTo>
                      <a:pt x="813141" y="0"/>
                    </a:lnTo>
                    <a:lnTo>
                      <a:pt x="813141" y="214969"/>
                    </a:lnTo>
                    <a:lnTo>
                      <a:pt x="0" y="214969"/>
                    </a:lnTo>
                    <a:close/>
                  </a:path>
                </a:pathLst>
              </a:custGeom>
              <a:gradFill rotWithShape="1">
                <a:gsLst>
                  <a:gs pos="0">
                    <a:srgbClr val="BC7ECF">
                      <a:alpha val="100000"/>
                    </a:srgbClr>
                  </a:gs>
                  <a:gs pos="100000">
                    <a:srgbClr val="B6678E">
                      <a:alpha val="100000"/>
                    </a:srgbClr>
                  </a:gs>
                </a:gsLst>
                <a:path path="circle">
                  <a:fillToRect l="50000" t="50000" r="50000" b="50000"/>
                </a:path>
              </a:gradFill>
            </p:spPr>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24" name="TextBox 24"/>
            <p:cNvSpPr txBox="1"/>
            <p:nvPr/>
          </p:nvSpPr>
          <p:spPr>
            <a:xfrm>
              <a:off x="487252" y="275566"/>
              <a:ext cx="3142022" cy="508576"/>
            </a:xfrm>
            <a:prstGeom prst="rect">
              <a:avLst/>
            </a:prstGeom>
          </p:spPr>
          <p:txBody>
            <a:bodyPr lIns="0" tIns="0" rIns="0" bIns="0" rtlCol="0" anchor="t">
              <a:spAutoFit/>
            </a:bodyPr>
            <a:lstStyle/>
            <a:p>
              <a:pPr>
                <a:lnSpc>
                  <a:spcPts val="3120"/>
                </a:lnSpc>
              </a:pPr>
              <a:r>
                <a:rPr lang="en-US" sz="2400">
                  <a:solidFill>
                    <a:srgbClr val="FFFFFF"/>
                  </a:solidFill>
                  <a:latin typeface="Muli Regular Bold"/>
                </a:rPr>
                <a:t>Persoalan Fisika</a:t>
              </a:r>
            </a:p>
          </p:txBody>
        </p:sp>
      </p:grpSp>
      <p:grpSp>
        <p:nvGrpSpPr>
          <p:cNvPr id="25" name="Group 25"/>
          <p:cNvGrpSpPr/>
          <p:nvPr/>
        </p:nvGrpSpPr>
        <p:grpSpPr>
          <a:xfrm>
            <a:off x="7638722" y="3242933"/>
            <a:ext cx="3087394" cy="816212"/>
            <a:chOff x="0" y="0"/>
            <a:chExt cx="4116526" cy="1088282"/>
          </a:xfrm>
        </p:grpSpPr>
        <p:grpSp>
          <p:nvGrpSpPr>
            <p:cNvPr id="26" name="Group 26"/>
            <p:cNvGrpSpPr/>
            <p:nvPr/>
          </p:nvGrpSpPr>
          <p:grpSpPr>
            <a:xfrm>
              <a:off x="0" y="0"/>
              <a:ext cx="4116526" cy="1088282"/>
              <a:chOff x="0" y="0"/>
              <a:chExt cx="813141" cy="214969"/>
            </a:xfrm>
          </p:grpSpPr>
          <p:sp>
            <p:nvSpPr>
              <p:cNvPr id="27" name="Freeform 27"/>
              <p:cNvSpPr/>
              <p:nvPr/>
            </p:nvSpPr>
            <p:spPr>
              <a:xfrm>
                <a:off x="0" y="0"/>
                <a:ext cx="813141" cy="214969"/>
              </a:xfrm>
              <a:custGeom>
                <a:avLst/>
                <a:gdLst/>
                <a:ahLst/>
                <a:cxnLst/>
                <a:rect l="l" t="t" r="r" b="b"/>
                <a:pathLst>
                  <a:path w="813141" h="214969">
                    <a:moveTo>
                      <a:pt x="0" y="0"/>
                    </a:moveTo>
                    <a:lnTo>
                      <a:pt x="813141" y="0"/>
                    </a:lnTo>
                    <a:lnTo>
                      <a:pt x="813141" y="214969"/>
                    </a:lnTo>
                    <a:lnTo>
                      <a:pt x="0" y="214969"/>
                    </a:lnTo>
                    <a:close/>
                  </a:path>
                </a:pathLst>
              </a:custGeom>
              <a:gradFill rotWithShape="1">
                <a:gsLst>
                  <a:gs pos="0">
                    <a:srgbClr val="BC7ECF">
                      <a:alpha val="100000"/>
                    </a:srgbClr>
                  </a:gs>
                  <a:gs pos="100000">
                    <a:srgbClr val="B6678E">
                      <a:alpha val="100000"/>
                    </a:srgbClr>
                  </a:gs>
                </a:gsLst>
                <a:lin ang="5400000"/>
              </a:gradFill>
            </p:spPr>
          </p:sp>
          <p:sp>
            <p:nvSpPr>
              <p:cNvPr id="28" name="TextBox 28"/>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29" name="TextBox 29"/>
            <p:cNvSpPr txBox="1"/>
            <p:nvPr/>
          </p:nvSpPr>
          <p:spPr>
            <a:xfrm>
              <a:off x="436026" y="247470"/>
              <a:ext cx="3142022" cy="508576"/>
            </a:xfrm>
            <a:prstGeom prst="rect">
              <a:avLst/>
            </a:prstGeom>
          </p:spPr>
          <p:txBody>
            <a:bodyPr lIns="0" tIns="0" rIns="0" bIns="0" rtlCol="0" anchor="t">
              <a:spAutoFit/>
            </a:bodyPr>
            <a:lstStyle/>
            <a:p>
              <a:pPr algn="ctr">
                <a:lnSpc>
                  <a:spcPts val="3120"/>
                </a:lnSpc>
              </a:pPr>
              <a:r>
                <a:rPr lang="en-US" sz="2400">
                  <a:solidFill>
                    <a:srgbClr val="FFFFFF"/>
                  </a:solidFill>
                  <a:latin typeface="Muli Regular Bold"/>
                </a:rPr>
                <a:t>Latar Belakang </a:t>
              </a:r>
            </a:p>
          </p:txBody>
        </p:sp>
      </p:grpSp>
      <p:grpSp>
        <p:nvGrpSpPr>
          <p:cNvPr id="30" name="Group 30"/>
          <p:cNvGrpSpPr/>
          <p:nvPr/>
        </p:nvGrpSpPr>
        <p:grpSpPr>
          <a:xfrm>
            <a:off x="13239422" y="3242933"/>
            <a:ext cx="3087394" cy="816212"/>
            <a:chOff x="0" y="0"/>
            <a:chExt cx="4116526" cy="1088282"/>
          </a:xfrm>
        </p:grpSpPr>
        <p:grpSp>
          <p:nvGrpSpPr>
            <p:cNvPr id="31" name="Group 31"/>
            <p:cNvGrpSpPr/>
            <p:nvPr/>
          </p:nvGrpSpPr>
          <p:grpSpPr>
            <a:xfrm>
              <a:off x="0" y="0"/>
              <a:ext cx="4116526" cy="1088282"/>
              <a:chOff x="0" y="0"/>
              <a:chExt cx="813141" cy="214969"/>
            </a:xfrm>
          </p:grpSpPr>
          <p:sp>
            <p:nvSpPr>
              <p:cNvPr id="32" name="Freeform 32"/>
              <p:cNvSpPr/>
              <p:nvPr/>
            </p:nvSpPr>
            <p:spPr>
              <a:xfrm>
                <a:off x="0" y="0"/>
                <a:ext cx="813141" cy="214969"/>
              </a:xfrm>
              <a:custGeom>
                <a:avLst/>
                <a:gdLst/>
                <a:ahLst/>
                <a:cxnLst/>
                <a:rect l="l" t="t" r="r" b="b"/>
                <a:pathLst>
                  <a:path w="813141" h="214969">
                    <a:moveTo>
                      <a:pt x="0" y="0"/>
                    </a:moveTo>
                    <a:lnTo>
                      <a:pt x="813141" y="0"/>
                    </a:lnTo>
                    <a:lnTo>
                      <a:pt x="813141" y="214969"/>
                    </a:lnTo>
                    <a:lnTo>
                      <a:pt x="0" y="214969"/>
                    </a:lnTo>
                    <a:close/>
                  </a:path>
                </a:pathLst>
              </a:custGeom>
              <a:gradFill rotWithShape="1">
                <a:gsLst>
                  <a:gs pos="0">
                    <a:srgbClr val="BC7ECF">
                      <a:alpha val="100000"/>
                    </a:srgbClr>
                  </a:gs>
                  <a:gs pos="100000">
                    <a:srgbClr val="B6678E">
                      <a:alpha val="100000"/>
                    </a:srgbClr>
                  </a:gs>
                </a:gsLst>
                <a:lin ang="0"/>
              </a:gradFill>
            </p:spPr>
          </p:sp>
          <p:sp>
            <p:nvSpPr>
              <p:cNvPr id="33" name="TextBox 33"/>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34" name="TextBox 34"/>
            <p:cNvSpPr txBox="1"/>
            <p:nvPr/>
          </p:nvSpPr>
          <p:spPr>
            <a:xfrm>
              <a:off x="357013" y="247470"/>
              <a:ext cx="3402500" cy="508576"/>
            </a:xfrm>
            <a:prstGeom prst="rect">
              <a:avLst/>
            </a:prstGeom>
          </p:spPr>
          <p:txBody>
            <a:bodyPr lIns="0" tIns="0" rIns="0" bIns="0" rtlCol="0" anchor="t">
              <a:spAutoFit/>
            </a:bodyPr>
            <a:lstStyle/>
            <a:p>
              <a:pPr algn="ctr">
                <a:lnSpc>
                  <a:spcPts val="3120"/>
                </a:lnSpc>
              </a:pPr>
              <a:r>
                <a:rPr lang="en-US" sz="2400">
                  <a:solidFill>
                    <a:srgbClr val="FFFFFF"/>
                  </a:solidFill>
                  <a:latin typeface="Muli Regular Bold"/>
                </a:rPr>
                <a:t>Tujuan</a:t>
              </a:r>
            </a:p>
          </p:txBody>
        </p:sp>
      </p:grpSp>
      <p:sp>
        <p:nvSpPr>
          <p:cNvPr id="35" name="TextBox 35"/>
          <p:cNvSpPr txBox="1"/>
          <p:nvPr/>
        </p:nvSpPr>
        <p:spPr>
          <a:xfrm>
            <a:off x="1362365" y="4396237"/>
            <a:ext cx="4438709" cy="1475475"/>
          </a:xfrm>
          <a:prstGeom prst="rect">
            <a:avLst/>
          </a:prstGeom>
        </p:spPr>
        <p:txBody>
          <a:bodyPr lIns="0" tIns="0" rIns="0" bIns="0" rtlCol="0" anchor="t">
            <a:spAutoFit/>
          </a:bodyPr>
          <a:lstStyle/>
          <a:p>
            <a:pPr algn="ctr">
              <a:lnSpc>
                <a:spcPts val="2990"/>
              </a:lnSpc>
            </a:pPr>
            <a:r>
              <a:rPr lang="en-US" sz="2300">
                <a:solidFill>
                  <a:srgbClr val="000000"/>
                </a:solidFill>
                <a:latin typeface="Muli Regular Bold"/>
              </a:rPr>
              <a:t> Persamaan tegar (stiff) dalam kinetika reaksi kimia yang menjadi topik masalah pada </a:t>
            </a:r>
          </a:p>
          <a:p>
            <a:pPr algn="ctr">
              <a:lnSpc>
                <a:spcPts val="2990"/>
              </a:lnSpc>
            </a:pPr>
            <a:r>
              <a:rPr lang="en-US" sz="2300">
                <a:solidFill>
                  <a:srgbClr val="000000"/>
                </a:solidFill>
                <a:latin typeface="Muli Regular Bold"/>
              </a:rPr>
              <a:t>Case - 4 </a:t>
            </a:r>
          </a:p>
        </p:txBody>
      </p:sp>
      <p:sp>
        <p:nvSpPr>
          <p:cNvPr id="36" name="TextBox 36"/>
          <p:cNvSpPr txBox="1"/>
          <p:nvPr/>
        </p:nvSpPr>
        <p:spPr>
          <a:xfrm>
            <a:off x="6873071" y="4210368"/>
            <a:ext cx="4528703" cy="1846884"/>
          </a:xfrm>
          <a:prstGeom prst="rect">
            <a:avLst/>
          </a:prstGeom>
        </p:spPr>
        <p:txBody>
          <a:bodyPr lIns="0" tIns="0" rIns="0" bIns="0" rtlCol="0" anchor="t">
            <a:spAutoFit/>
          </a:bodyPr>
          <a:lstStyle/>
          <a:p>
            <a:pPr algn="ctr">
              <a:lnSpc>
                <a:spcPts val="2990"/>
              </a:lnSpc>
            </a:pPr>
            <a:r>
              <a:rPr lang="en-US" sz="2300">
                <a:solidFill>
                  <a:srgbClr val="000000"/>
                </a:solidFill>
                <a:latin typeface="Muli Regular Bold"/>
              </a:rPr>
              <a:t>Topik yang menarik untuk dibahas serta adanya pemahaman yang baik serta cukup penguasaan terhadap topik ini</a:t>
            </a:r>
          </a:p>
        </p:txBody>
      </p:sp>
      <p:grpSp>
        <p:nvGrpSpPr>
          <p:cNvPr id="37" name="Group 37"/>
          <p:cNvGrpSpPr/>
          <p:nvPr/>
        </p:nvGrpSpPr>
        <p:grpSpPr>
          <a:xfrm>
            <a:off x="6667819" y="6825670"/>
            <a:ext cx="4952361" cy="2575505"/>
            <a:chOff x="0" y="0"/>
            <a:chExt cx="3736132" cy="1942998"/>
          </a:xfrm>
        </p:grpSpPr>
        <p:sp>
          <p:nvSpPr>
            <p:cNvPr id="38" name="Freeform 38"/>
            <p:cNvSpPr/>
            <p:nvPr/>
          </p:nvSpPr>
          <p:spPr>
            <a:xfrm>
              <a:off x="0" y="0"/>
              <a:ext cx="3736132" cy="1942998"/>
            </a:xfrm>
            <a:custGeom>
              <a:avLst/>
              <a:gdLst/>
              <a:ahLst/>
              <a:cxnLst/>
              <a:rect l="l" t="t" r="r" b="b"/>
              <a:pathLst>
                <a:path w="3736132" h="1942998">
                  <a:moveTo>
                    <a:pt x="0" y="0"/>
                  </a:moveTo>
                  <a:lnTo>
                    <a:pt x="3736132" y="0"/>
                  </a:lnTo>
                  <a:lnTo>
                    <a:pt x="3736132" y="1942998"/>
                  </a:lnTo>
                  <a:lnTo>
                    <a:pt x="0" y="1942998"/>
                  </a:lnTo>
                  <a:close/>
                </a:path>
              </a:pathLst>
            </a:custGeom>
            <a:solidFill>
              <a:srgbClr val="FFFFFF"/>
            </a:solidFill>
            <a:ln w="38100">
              <a:solidFill>
                <a:srgbClr val="FF68D4"/>
              </a:solidFill>
            </a:ln>
          </p:spPr>
        </p:sp>
        <p:sp>
          <p:nvSpPr>
            <p:cNvPr id="39" name="TextBox 39"/>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40" name="Group 40"/>
          <p:cNvGrpSpPr/>
          <p:nvPr/>
        </p:nvGrpSpPr>
        <p:grpSpPr>
          <a:xfrm>
            <a:off x="7320103" y="6416912"/>
            <a:ext cx="3724632" cy="816212"/>
            <a:chOff x="0" y="0"/>
            <a:chExt cx="4966176" cy="1088282"/>
          </a:xfrm>
        </p:grpSpPr>
        <p:grpSp>
          <p:nvGrpSpPr>
            <p:cNvPr id="41" name="Group 41"/>
            <p:cNvGrpSpPr/>
            <p:nvPr/>
          </p:nvGrpSpPr>
          <p:grpSpPr>
            <a:xfrm>
              <a:off x="0" y="0"/>
              <a:ext cx="4966176" cy="1088282"/>
              <a:chOff x="0" y="0"/>
              <a:chExt cx="980973" cy="214969"/>
            </a:xfrm>
          </p:grpSpPr>
          <p:sp>
            <p:nvSpPr>
              <p:cNvPr id="42" name="Freeform 42"/>
              <p:cNvSpPr/>
              <p:nvPr/>
            </p:nvSpPr>
            <p:spPr>
              <a:xfrm>
                <a:off x="0" y="0"/>
                <a:ext cx="980973" cy="214969"/>
              </a:xfrm>
              <a:custGeom>
                <a:avLst/>
                <a:gdLst/>
                <a:ahLst/>
                <a:cxnLst/>
                <a:rect l="l" t="t" r="r" b="b"/>
                <a:pathLst>
                  <a:path w="980973" h="214969">
                    <a:moveTo>
                      <a:pt x="0" y="0"/>
                    </a:moveTo>
                    <a:lnTo>
                      <a:pt x="980973" y="0"/>
                    </a:lnTo>
                    <a:lnTo>
                      <a:pt x="980973" y="214969"/>
                    </a:lnTo>
                    <a:lnTo>
                      <a:pt x="0" y="214969"/>
                    </a:lnTo>
                    <a:close/>
                  </a:path>
                </a:pathLst>
              </a:custGeom>
              <a:gradFill rotWithShape="1">
                <a:gsLst>
                  <a:gs pos="0">
                    <a:srgbClr val="BC7ECF">
                      <a:alpha val="100000"/>
                    </a:srgbClr>
                  </a:gs>
                  <a:gs pos="100000">
                    <a:srgbClr val="B6678E">
                      <a:alpha val="100000"/>
                    </a:srgbClr>
                  </a:gs>
                </a:gsLst>
                <a:lin ang="5400000"/>
              </a:gradFill>
            </p:spPr>
          </p:sp>
          <p:sp>
            <p:nvSpPr>
              <p:cNvPr id="43" name="TextBox 43"/>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44" name="TextBox 44"/>
            <p:cNvSpPr txBox="1"/>
            <p:nvPr/>
          </p:nvSpPr>
          <p:spPr>
            <a:xfrm>
              <a:off x="526022" y="247470"/>
              <a:ext cx="3790536" cy="508576"/>
            </a:xfrm>
            <a:prstGeom prst="rect">
              <a:avLst/>
            </a:prstGeom>
          </p:spPr>
          <p:txBody>
            <a:bodyPr lIns="0" tIns="0" rIns="0" bIns="0" rtlCol="0" anchor="t">
              <a:spAutoFit/>
            </a:bodyPr>
            <a:lstStyle/>
            <a:p>
              <a:pPr algn="ctr">
                <a:lnSpc>
                  <a:spcPts val="3120"/>
                </a:lnSpc>
              </a:pPr>
              <a:r>
                <a:rPr lang="en-US" sz="2400">
                  <a:solidFill>
                    <a:srgbClr val="FFFFFF"/>
                  </a:solidFill>
                  <a:latin typeface="Muli Regular Bold"/>
                </a:rPr>
                <a:t>Penelitian Terkait</a:t>
              </a:r>
            </a:p>
          </p:txBody>
        </p:sp>
      </p:grpSp>
      <p:sp>
        <p:nvSpPr>
          <p:cNvPr id="45" name="TextBox 45"/>
          <p:cNvSpPr txBox="1"/>
          <p:nvPr/>
        </p:nvSpPr>
        <p:spPr>
          <a:xfrm>
            <a:off x="12563765" y="4344895"/>
            <a:ext cx="4438709" cy="4818155"/>
          </a:xfrm>
          <a:prstGeom prst="rect">
            <a:avLst/>
          </a:prstGeom>
        </p:spPr>
        <p:txBody>
          <a:bodyPr lIns="0" tIns="0" rIns="0" bIns="0" rtlCol="0" anchor="t">
            <a:spAutoFit/>
          </a:bodyPr>
          <a:lstStyle/>
          <a:p>
            <a:pPr algn="ctr">
              <a:lnSpc>
                <a:spcPts val="2990"/>
              </a:lnSpc>
            </a:pPr>
            <a:r>
              <a:rPr lang="en-US" sz="2300">
                <a:solidFill>
                  <a:srgbClr val="000000"/>
                </a:solidFill>
                <a:latin typeface="Muli Regular Bold"/>
              </a:rPr>
              <a:t>menyelidiki “Stiff ODE Pada Chemical Reaction Kinetics” dengan menggunakan metode Backward Euler dan Runge-Kutta implisit untuk mendapat nilai konsentrasi setiap waktu, serta memperdalam pemahaman tentang metode numerik yang digunakan untuk menyelesaikan persamaan diferensial tegar khususnya dalam konteks kinetika reaksi kimia. </a:t>
            </a:r>
          </a:p>
        </p:txBody>
      </p:sp>
      <p:sp>
        <p:nvSpPr>
          <p:cNvPr id="46" name="TextBox 46"/>
          <p:cNvSpPr txBox="1"/>
          <p:nvPr/>
        </p:nvSpPr>
        <p:spPr>
          <a:xfrm>
            <a:off x="6963065" y="7411416"/>
            <a:ext cx="4438709" cy="1846884"/>
          </a:xfrm>
          <a:prstGeom prst="rect">
            <a:avLst/>
          </a:prstGeom>
        </p:spPr>
        <p:txBody>
          <a:bodyPr lIns="0" tIns="0" rIns="0" bIns="0" rtlCol="0" anchor="t">
            <a:spAutoFit/>
          </a:bodyPr>
          <a:lstStyle/>
          <a:p>
            <a:pPr algn="ctr">
              <a:lnSpc>
                <a:spcPts val="2990"/>
              </a:lnSpc>
            </a:pPr>
            <a:r>
              <a:rPr lang="en-US" sz="2300">
                <a:solidFill>
                  <a:srgbClr val="000000"/>
                </a:solidFill>
                <a:latin typeface="Muli Regular Bold Italics"/>
              </a:rPr>
              <a:t>Backward implicit Euler Method for Stiff ODEs in Atmospheric Chemistry </a:t>
            </a:r>
            <a:r>
              <a:rPr lang="en-US" sz="2300">
                <a:solidFill>
                  <a:srgbClr val="000000"/>
                </a:solidFill>
                <a:latin typeface="Muli Regular Bold"/>
              </a:rPr>
              <a:t>oleh Smith, J., Brown, R., &amp; Wilson, D. pada tahun 2019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1555" y="7333629"/>
            <a:ext cx="17382765" cy="7612385"/>
            <a:chOff x="0" y="0"/>
            <a:chExt cx="23177020" cy="10149846"/>
          </a:xfrm>
        </p:grpSpPr>
        <p:sp>
          <p:nvSpPr>
            <p:cNvPr id="3" name="Freeform 3"/>
            <p:cNvSpPr/>
            <p:nvPr/>
          </p:nvSpPr>
          <p:spPr>
            <a:xfrm rot="-10736442">
              <a:off x="90774" y="109581"/>
              <a:ext cx="11946687" cy="9930683"/>
            </a:xfrm>
            <a:custGeom>
              <a:avLst/>
              <a:gdLst/>
              <a:ahLst/>
              <a:cxnLst/>
              <a:rect l="l" t="t" r="r" b="b"/>
              <a:pathLst>
                <a:path w="11946687" h="9930683">
                  <a:moveTo>
                    <a:pt x="0" y="0"/>
                  </a:moveTo>
                  <a:lnTo>
                    <a:pt x="11946687" y="0"/>
                  </a:lnTo>
                  <a:lnTo>
                    <a:pt x="11946687" y="9930684"/>
                  </a:lnTo>
                  <a:lnTo>
                    <a:pt x="0" y="9930684"/>
                  </a:lnTo>
                  <a:lnTo>
                    <a:pt x="0" y="0"/>
                  </a:lnTo>
                  <a:close/>
                </a:path>
              </a:pathLst>
            </a:custGeom>
            <a:blipFill>
              <a:blip r:embed="rId2">
                <a:alphaModFix amt="28000"/>
              </a:blip>
              <a:stretch>
                <a:fillRect/>
              </a:stretch>
            </a:blipFill>
          </p:spPr>
        </p:sp>
        <p:sp>
          <p:nvSpPr>
            <p:cNvPr id="4" name="Freeform 4"/>
            <p:cNvSpPr/>
            <p:nvPr/>
          </p:nvSpPr>
          <p:spPr>
            <a:xfrm rot="-10736442" flipH="1">
              <a:off x="6862423" y="109581"/>
              <a:ext cx="11946687" cy="9930683"/>
            </a:xfrm>
            <a:custGeom>
              <a:avLst/>
              <a:gdLst/>
              <a:ahLst/>
              <a:cxnLst/>
              <a:rect l="l" t="t" r="r" b="b"/>
              <a:pathLst>
                <a:path w="11946687" h="9930683">
                  <a:moveTo>
                    <a:pt x="11946687" y="0"/>
                  </a:moveTo>
                  <a:lnTo>
                    <a:pt x="0" y="0"/>
                  </a:lnTo>
                  <a:lnTo>
                    <a:pt x="0" y="9930684"/>
                  </a:lnTo>
                  <a:lnTo>
                    <a:pt x="11946687" y="9930684"/>
                  </a:lnTo>
                  <a:lnTo>
                    <a:pt x="11946687" y="0"/>
                  </a:lnTo>
                  <a:close/>
                </a:path>
              </a:pathLst>
            </a:custGeom>
            <a:blipFill>
              <a:blip r:embed="rId2">
                <a:alphaModFix amt="34000"/>
              </a:blip>
              <a:stretch>
                <a:fillRect/>
              </a:stretch>
            </a:blipFill>
          </p:spPr>
        </p:sp>
        <p:sp>
          <p:nvSpPr>
            <p:cNvPr id="5" name="Freeform 5"/>
            <p:cNvSpPr/>
            <p:nvPr/>
          </p:nvSpPr>
          <p:spPr>
            <a:xfrm rot="-10736442">
              <a:off x="11139560" y="109581"/>
              <a:ext cx="11946687" cy="9930683"/>
            </a:xfrm>
            <a:custGeom>
              <a:avLst/>
              <a:gdLst/>
              <a:ahLst/>
              <a:cxnLst/>
              <a:rect l="l" t="t" r="r" b="b"/>
              <a:pathLst>
                <a:path w="11946687" h="9930683">
                  <a:moveTo>
                    <a:pt x="0" y="0"/>
                  </a:moveTo>
                  <a:lnTo>
                    <a:pt x="11946686" y="0"/>
                  </a:lnTo>
                  <a:lnTo>
                    <a:pt x="11946686" y="9930684"/>
                  </a:lnTo>
                  <a:lnTo>
                    <a:pt x="0" y="9930684"/>
                  </a:lnTo>
                  <a:lnTo>
                    <a:pt x="0" y="0"/>
                  </a:lnTo>
                  <a:close/>
                </a:path>
              </a:pathLst>
            </a:custGeom>
            <a:blipFill>
              <a:blip r:embed="rId2">
                <a:alphaModFix amt="29000"/>
              </a:blip>
              <a:stretch>
                <a:fillRect/>
              </a:stretch>
            </a:blipFill>
          </p:spPr>
        </p:sp>
      </p:grpSp>
      <p:sp>
        <p:nvSpPr>
          <p:cNvPr id="6" name="Freeform 6"/>
          <p:cNvSpPr/>
          <p:nvPr/>
        </p:nvSpPr>
        <p:spPr>
          <a:xfrm rot="-10800000">
            <a:off x="2420757" y="4602535"/>
            <a:ext cx="873115" cy="873115"/>
          </a:xfrm>
          <a:custGeom>
            <a:avLst/>
            <a:gdLst/>
            <a:ahLst/>
            <a:cxnLst/>
            <a:rect l="l" t="t" r="r" b="b"/>
            <a:pathLst>
              <a:path w="873115" h="873115">
                <a:moveTo>
                  <a:pt x="0" y="0"/>
                </a:moveTo>
                <a:lnTo>
                  <a:pt x="873115" y="0"/>
                </a:lnTo>
                <a:lnTo>
                  <a:pt x="873115" y="873115"/>
                </a:lnTo>
                <a:lnTo>
                  <a:pt x="0" y="8731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629220">
            <a:off x="-5169113" y="-6345802"/>
            <a:ext cx="9042909" cy="9026468"/>
          </a:xfrm>
          <a:custGeom>
            <a:avLst/>
            <a:gdLst/>
            <a:ahLst/>
            <a:cxnLst/>
            <a:rect l="l" t="t" r="r" b="b"/>
            <a:pathLst>
              <a:path w="9042909" h="9026468">
                <a:moveTo>
                  <a:pt x="0" y="0"/>
                </a:moveTo>
                <a:lnTo>
                  <a:pt x="9042909" y="0"/>
                </a:lnTo>
                <a:lnTo>
                  <a:pt x="9042909" y="9026467"/>
                </a:lnTo>
                <a:lnTo>
                  <a:pt x="0" y="9026467"/>
                </a:lnTo>
                <a:lnTo>
                  <a:pt x="0" y="0"/>
                </a:lnTo>
                <a:close/>
              </a:path>
            </a:pathLst>
          </a:custGeom>
          <a:blipFill>
            <a:blip r:embed="rId5">
              <a:alphaModFix amt="70000"/>
              <a:extLst>
                <a:ext uri="{96DAC541-7B7A-43D3-8B79-37D633B846F1}">
                  <asvg:svgBlip xmlns:asvg="http://schemas.microsoft.com/office/drawing/2016/SVG/main" r:embed="rId6"/>
                </a:ext>
              </a:extLst>
            </a:blip>
            <a:stretch>
              <a:fillRect/>
            </a:stretch>
          </a:blipFill>
        </p:spPr>
      </p:sp>
      <p:sp>
        <p:nvSpPr>
          <p:cNvPr id="8" name="Freeform 8"/>
          <p:cNvSpPr/>
          <p:nvPr/>
        </p:nvSpPr>
        <p:spPr>
          <a:xfrm>
            <a:off x="13574514" y="3355974"/>
            <a:ext cx="3739324" cy="4114800"/>
          </a:xfrm>
          <a:custGeom>
            <a:avLst/>
            <a:gdLst/>
            <a:ahLst/>
            <a:cxnLst/>
            <a:rect l="l" t="t" r="r" b="b"/>
            <a:pathLst>
              <a:path w="3739324" h="4114800">
                <a:moveTo>
                  <a:pt x="0" y="0"/>
                </a:moveTo>
                <a:lnTo>
                  <a:pt x="3739324" y="0"/>
                </a:lnTo>
                <a:lnTo>
                  <a:pt x="373932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089052" y="3065762"/>
            <a:ext cx="11685362" cy="6025265"/>
          </a:xfrm>
          <a:custGeom>
            <a:avLst/>
            <a:gdLst/>
            <a:ahLst/>
            <a:cxnLst/>
            <a:rect l="l" t="t" r="r" b="b"/>
            <a:pathLst>
              <a:path w="11685362" h="6025265">
                <a:moveTo>
                  <a:pt x="0" y="0"/>
                </a:moveTo>
                <a:lnTo>
                  <a:pt x="11685362" y="0"/>
                </a:lnTo>
                <a:lnTo>
                  <a:pt x="11685362" y="6025264"/>
                </a:lnTo>
                <a:lnTo>
                  <a:pt x="0" y="60252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1834379" y="3389236"/>
            <a:ext cx="1404832" cy="361249"/>
          </a:xfrm>
          <a:prstGeom prst="rect">
            <a:avLst/>
          </a:prstGeom>
        </p:spPr>
        <p:txBody>
          <a:bodyPr lIns="0" tIns="0" rIns="0" bIns="0" rtlCol="0" anchor="t">
            <a:spAutoFit/>
          </a:bodyPr>
          <a:lstStyle/>
          <a:p>
            <a:pPr algn="just">
              <a:lnSpc>
                <a:spcPts val="2990"/>
              </a:lnSpc>
            </a:pPr>
            <a:r>
              <a:rPr lang="en-US" sz="2300">
                <a:solidFill>
                  <a:srgbClr val="000000"/>
                </a:solidFill>
                <a:latin typeface="Muli Regular Bold"/>
              </a:rPr>
              <a:t>Definition</a:t>
            </a:r>
          </a:p>
        </p:txBody>
      </p:sp>
      <p:sp>
        <p:nvSpPr>
          <p:cNvPr id="11" name="TextBox 11"/>
          <p:cNvSpPr txBox="1"/>
          <p:nvPr/>
        </p:nvSpPr>
        <p:spPr>
          <a:xfrm>
            <a:off x="2045871" y="960913"/>
            <a:ext cx="14084885" cy="1371424"/>
          </a:xfrm>
          <a:prstGeom prst="rect">
            <a:avLst/>
          </a:prstGeom>
        </p:spPr>
        <p:txBody>
          <a:bodyPr lIns="0" tIns="0" rIns="0" bIns="0" rtlCol="0" anchor="t">
            <a:spAutoFit/>
          </a:bodyPr>
          <a:lstStyle/>
          <a:p>
            <a:pPr algn="ctr">
              <a:lnSpc>
                <a:spcPts val="5441"/>
              </a:lnSpc>
            </a:pPr>
            <a:r>
              <a:rPr lang="en-US" sz="4534">
                <a:solidFill>
                  <a:srgbClr val="000000"/>
                </a:solidFill>
                <a:latin typeface="Playfair Display Bold"/>
              </a:rPr>
              <a:t>METODE BACKWARD EULER DAN METODE IMPLICIT RUNGE KUTTA</a:t>
            </a:r>
          </a:p>
        </p:txBody>
      </p:sp>
      <p:sp>
        <p:nvSpPr>
          <p:cNvPr id="12" name="TextBox 12"/>
          <p:cNvSpPr txBox="1"/>
          <p:nvPr/>
        </p:nvSpPr>
        <p:spPr>
          <a:xfrm>
            <a:off x="2045871" y="4241352"/>
            <a:ext cx="10346062" cy="732658"/>
          </a:xfrm>
          <a:prstGeom prst="rect">
            <a:avLst/>
          </a:prstGeom>
        </p:spPr>
        <p:txBody>
          <a:bodyPr lIns="0" tIns="0" rIns="0" bIns="0" rtlCol="0" anchor="t">
            <a:spAutoFit/>
          </a:bodyPr>
          <a:lstStyle/>
          <a:p>
            <a:pPr algn="just">
              <a:lnSpc>
                <a:spcPts val="2990"/>
              </a:lnSpc>
            </a:pPr>
            <a:r>
              <a:rPr lang="en-US" sz="2300">
                <a:solidFill>
                  <a:srgbClr val="000000"/>
                </a:solidFill>
                <a:latin typeface="Muli Regular Bold"/>
              </a:rPr>
              <a:t>Metode </a:t>
            </a:r>
            <a:r>
              <a:rPr lang="en-US" sz="2300">
                <a:solidFill>
                  <a:srgbClr val="000000"/>
                </a:solidFill>
                <a:latin typeface="Muli Regular Bold Italics"/>
              </a:rPr>
              <a:t>Backward</a:t>
            </a:r>
            <a:r>
              <a:rPr lang="en-US" sz="2300">
                <a:solidFill>
                  <a:srgbClr val="000000"/>
                </a:solidFill>
                <a:latin typeface="Muli Regular Bold"/>
              </a:rPr>
              <a:t> Euler merupakan metode implisit numerik yang digunakan untuk menyelesaikan persamaan diferensial biasa (ODE). </a:t>
            </a:r>
          </a:p>
        </p:txBody>
      </p:sp>
      <p:sp>
        <p:nvSpPr>
          <p:cNvPr id="13" name="Freeform 13"/>
          <p:cNvSpPr/>
          <p:nvPr/>
        </p:nvSpPr>
        <p:spPr>
          <a:xfrm>
            <a:off x="13574514" y="5264249"/>
            <a:ext cx="3739324" cy="3536566"/>
          </a:xfrm>
          <a:custGeom>
            <a:avLst/>
            <a:gdLst/>
            <a:ahLst/>
            <a:cxnLst/>
            <a:rect l="l" t="t" r="r" b="b"/>
            <a:pathLst>
              <a:path w="3739324" h="3536566">
                <a:moveTo>
                  <a:pt x="0" y="0"/>
                </a:moveTo>
                <a:lnTo>
                  <a:pt x="3739324" y="0"/>
                </a:lnTo>
                <a:lnTo>
                  <a:pt x="3739324" y="3536565"/>
                </a:lnTo>
                <a:lnTo>
                  <a:pt x="0" y="3536565"/>
                </a:lnTo>
                <a:lnTo>
                  <a:pt x="0" y="0"/>
                </a:lnTo>
                <a:close/>
              </a:path>
            </a:pathLst>
          </a:custGeom>
          <a:blipFill>
            <a:blip r:embed="rId7">
              <a:extLst>
                <a:ext uri="{96DAC541-7B7A-43D3-8B79-37D633B846F1}">
                  <asvg:svgBlip xmlns:asvg="http://schemas.microsoft.com/office/drawing/2016/SVG/main" r:embed="rId8"/>
                </a:ext>
              </a:extLst>
            </a:blip>
            <a:stretch>
              <a:fillRect t="-16350"/>
            </a:stretch>
          </a:blipFill>
        </p:spPr>
      </p:sp>
      <p:sp>
        <p:nvSpPr>
          <p:cNvPr id="14" name="TextBox 14"/>
          <p:cNvSpPr txBox="1"/>
          <p:nvPr/>
        </p:nvSpPr>
        <p:spPr>
          <a:xfrm>
            <a:off x="13819462" y="4424357"/>
            <a:ext cx="3249429" cy="4075338"/>
          </a:xfrm>
          <a:prstGeom prst="rect">
            <a:avLst/>
          </a:prstGeom>
        </p:spPr>
        <p:txBody>
          <a:bodyPr lIns="0" tIns="0" rIns="0" bIns="0" rtlCol="0" anchor="t">
            <a:spAutoFit/>
          </a:bodyPr>
          <a:lstStyle/>
          <a:p>
            <a:pPr algn="ctr">
              <a:lnSpc>
                <a:spcPts val="2990"/>
              </a:lnSpc>
            </a:pPr>
            <a:r>
              <a:rPr lang="en-US" sz="2300">
                <a:solidFill>
                  <a:srgbClr val="000000"/>
                </a:solidFill>
                <a:latin typeface="Muli Regular Bold"/>
              </a:rPr>
              <a:t>Metode implisit adalah metode numerik yang digunakan untuk menyelesaikan persamaan matematika </a:t>
            </a:r>
          </a:p>
          <a:p>
            <a:pPr algn="ctr">
              <a:lnSpc>
                <a:spcPts val="2990"/>
              </a:lnSpc>
            </a:pPr>
            <a:r>
              <a:rPr lang="en-US" sz="2300">
                <a:solidFill>
                  <a:srgbClr val="000000"/>
                </a:solidFill>
                <a:latin typeface="Muli Regular Bold"/>
              </a:rPr>
              <a:t>dimana solusinya ditentukan melalui persamaan yang melibatkan variabel yang tidak diketahui.</a:t>
            </a:r>
          </a:p>
        </p:txBody>
      </p:sp>
      <p:sp>
        <p:nvSpPr>
          <p:cNvPr id="15" name="TextBox 15"/>
          <p:cNvSpPr txBox="1"/>
          <p:nvPr/>
        </p:nvSpPr>
        <p:spPr>
          <a:xfrm>
            <a:off x="1452482" y="4305127"/>
            <a:ext cx="1404832" cy="361249"/>
          </a:xfrm>
          <a:prstGeom prst="rect">
            <a:avLst/>
          </a:prstGeom>
        </p:spPr>
        <p:txBody>
          <a:bodyPr lIns="0" tIns="0" rIns="0" bIns="0" rtlCol="0" anchor="t">
            <a:spAutoFit/>
          </a:bodyPr>
          <a:lstStyle/>
          <a:p>
            <a:pPr algn="just">
              <a:lnSpc>
                <a:spcPts val="2990"/>
              </a:lnSpc>
            </a:pPr>
            <a:r>
              <a:rPr lang="en-US" sz="2300">
                <a:solidFill>
                  <a:srgbClr val="000000"/>
                </a:solidFill>
                <a:latin typeface="Muli Regular Bold"/>
              </a:rPr>
              <a:t>1.</a:t>
            </a:r>
          </a:p>
        </p:txBody>
      </p:sp>
      <p:sp>
        <p:nvSpPr>
          <p:cNvPr id="16" name="TextBox 16"/>
          <p:cNvSpPr txBox="1"/>
          <p:nvPr/>
        </p:nvSpPr>
        <p:spPr>
          <a:xfrm>
            <a:off x="1452482" y="5504225"/>
            <a:ext cx="1404832" cy="361249"/>
          </a:xfrm>
          <a:prstGeom prst="rect">
            <a:avLst/>
          </a:prstGeom>
        </p:spPr>
        <p:txBody>
          <a:bodyPr lIns="0" tIns="0" rIns="0" bIns="0" rtlCol="0" anchor="t">
            <a:spAutoFit/>
          </a:bodyPr>
          <a:lstStyle/>
          <a:p>
            <a:pPr algn="just">
              <a:lnSpc>
                <a:spcPts val="2990"/>
              </a:lnSpc>
            </a:pPr>
            <a:r>
              <a:rPr lang="en-US" sz="2300">
                <a:solidFill>
                  <a:srgbClr val="000000"/>
                </a:solidFill>
                <a:latin typeface="Muli Regular Bold"/>
              </a:rPr>
              <a:t>2. </a:t>
            </a:r>
          </a:p>
        </p:txBody>
      </p:sp>
      <p:sp>
        <p:nvSpPr>
          <p:cNvPr id="17" name="TextBox 17"/>
          <p:cNvSpPr txBox="1"/>
          <p:nvPr/>
        </p:nvSpPr>
        <p:spPr>
          <a:xfrm>
            <a:off x="2031553" y="5456600"/>
            <a:ext cx="10346062" cy="732658"/>
          </a:xfrm>
          <a:prstGeom prst="rect">
            <a:avLst/>
          </a:prstGeom>
        </p:spPr>
        <p:txBody>
          <a:bodyPr lIns="0" tIns="0" rIns="0" bIns="0" rtlCol="0" anchor="t">
            <a:spAutoFit/>
          </a:bodyPr>
          <a:lstStyle/>
          <a:p>
            <a:pPr algn="just">
              <a:lnSpc>
                <a:spcPts val="2990"/>
              </a:lnSpc>
            </a:pPr>
            <a:r>
              <a:rPr lang="en-US" sz="2300">
                <a:solidFill>
                  <a:srgbClr val="000000"/>
                </a:solidFill>
                <a:latin typeface="Muli Regular Bold"/>
              </a:rPr>
              <a:t>Metode backward Euler bersifat stabil tanpa syarat, yang berarti dapat menangani ODE yang tegar (stiff ODE) dengan lebih efektif.</a:t>
            </a:r>
          </a:p>
        </p:txBody>
      </p:sp>
      <p:sp>
        <p:nvSpPr>
          <p:cNvPr id="18" name="TextBox 18"/>
          <p:cNvSpPr txBox="1"/>
          <p:nvPr/>
        </p:nvSpPr>
        <p:spPr>
          <a:xfrm>
            <a:off x="1452482" y="6581890"/>
            <a:ext cx="1404832" cy="361249"/>
          </a:xfrm>
          <a:prstGeom prst="rect">
            <a:avLst/>
          </a:prstGeom>
        </p:spPr>
        <p:txBody>
          <a:bodyPr lIns="0" tIns="0" rIns="0" bIns="0" rtlCol="0" anchor="t">
            <a:spAutoFit/>
          </a:bodyPr>
          <a:lstStyle/>
          <a:p>
            <a:pPr algn="just">
              <a:lnSpc>
                <a:spcPts val="2990"/>
              </a:lnSpc>
            </a:pPr>
            <a:r>
              <a:rPr lang="en-US" sz="2300">
                <a:solidFill>
                  <a:srgbClr val="000000"/>
                </a:solidFill>
                <a:latin typeface="Muli Regular Bold"/>
              </a:rPr>
              <a:t>3. </a:t>
            </a:r>
          </a:p>
        </p:txBody>
      </p:sp>
      <p:sp>
        <p:nvSpPr>
          <p:cNvPr id="19" name="TextBox 19"/>
          <p:cNvSpPr txBox="1"/>
          <p:nvPr/>
        </p:nvSpPr>
        <p:spPr>
          <a:xfrm>
            <a:off x="1452482" y="7328575"/>
            <a:ext cx="1404832" cy="361249"/>
          </a:xfrm>
          <a:prstGeom prst="rect">
            <a:avLst/>
          </a:prstGeom>
        </p:spPr>
        <p:txBody>
          <a:bodyPr lIns="0" tIns="0" rIns="0" bIns="0" rtlCol="0" anchor="t">
            <a:spAutoFit/>
          </a:bodyPr>
          <a:lstStyle/>
          <a:p>
            <a:pPr algn="just">
              <a:lnSpc>
                <a:spcPts val="2990"/>
              </a:lnSpc>
            </a:pPr>
            <a:r>
              <a:rPr lang="en-US" sz="2300">
                <a:solidFill>
                  <a:srgbClr val="000000"/>
                </a:solidFill>
                <a:latin typeface="Muli Regular Bold"/>
              </a:rPr>
              <a:t>4.</a:t>
            </a:r>
          </a:p>
        </p:txBody>
      </p:sp>
      <p:sp>
        <p:nvSpPr>
          <p:cNvPr id="20" name="TextBox 20"/>
          <p:cNvSpPr txBox="1"/>
          <p:nvPr/>
        </p:nvSpPr>
        <p:spPr>
          <a:xfrm>
            <a:off x="2031553" y="7314579"/>
            <a:ext cx="10346062" cy="1104067"/>
          </a:xfrm>
          <a:prstGeom prst="rect">
            <a:avLst/>
          </a:prstGeom>
        </p:spPr>
        <p:txBody>
          <a:bodyPr lIns="0" tIns="0" rIns="0" bIns="0" rtlCol="0" anchor="t">
            <a:spAutoFit/>
          </a:bodyPr>
          <a:lstStyle/>
          <a:p>
            <a:pPr algn="just">
              <a:lnSpc>
                <a:spcPts val="2990"/>
              </a:lnSpc>
            </a:pPr>
            <a:r>
              <a:rPr lang="en-US" sz="2300">
                <a:solidFill>
                  <a:srgbClr val="000000"/>
                </a:solidFill>
                <a:latin typeface="Muli Regular Bold"/>
              </a:rPr>
              <a:t>Metode implisit runge kutta memiliki kemampuan dalam menangani ODE yang tegar dan memberikan hasil yang lebih akurat dibandingkan dengan metode Runge-Kutta biasa. </a:t>
            </a:r>
          </a:p>
        </p:txBody>
      </p:sp>
      <p:sp>
        <p:nvSpPr>
          <p:cNvPr id="21" name="TextBox 21"/>
          <p:cNvSpPr txBox="1"/>
          <p:nvPr/>
        </p:nvSpPr>
        <p:spPr>
          <a:xfrm>
            <a:off x="2031553" y="6581890"/>
            <a:ext cx="10346062" cy="361249"/>
          </a:xfrm>
          <a:prstGeom prst="rect">
            <a:avLst/>
          </a:prstGeom>
        </p:spPr>
        <p:txBody>
          <a:bodyPr lIns="0" tIns="0" rIns="0" bIns="0" rtlCol="0" anchor="t">
            <a:spAutoFit/>
          </a:bodyPr>
          <a:lstStyle/>
          <a:p>
            <a:pPr algn="just">
              <a:lnSpc>
                <a:spcPts val="2990"/>
              </a:lnSpc>
            </a:pPr>
            <a:r>
              <a:rPr lang="en-US" sz="2300">
                <a:solidFill>
                  <a:srgbClr val="000000"/>
                </a:solidFill>
                <a:latin typeface="Muli Regular Bold"/>
              </a:rPr>
              <a:t>Metode implisit runge kutta yang digunakan adalah metode Radau IIA </a:t>
            </a:r>
          </a:p>
        </p:txBody>
      </p:sp>
      <p:grpSp>
        <p:nvGrpSpPr>
          <p:cNvPr id="22" name="Group 22"/>
          <p:cNvGrpSpPr/>
          <p:nvPr/>
        </p:nvGrpSpPr>
        <p:grpSpPr>
          <a:xfrm>
            <a:off x="16253250" y="8011953"/>
            <a:ext cx="2012099" cy="1950875"/>
            <a:chOff x="0" y="0"/>
            <a:chExt cx="2682799" cy="2601167"/>
          </a:xfrm>
        </p:grpSpPr>
        <p:sp>
          <p:nvSpPr>
            <p:cNvPr id="23" name="Freeform 23"/>
            <p:cNvSpPr/>
            <p:nvPr/>
          </p:nvSpPr>
          <p:spPr>
            <a:xfrm>
              <a:off x="392766" y="0"/>
              <a:ext cx="1897267" cy="1893817"/>
            </a:xfrm>
            <a:custGeom>
              <a:avLst/>
              <a:gdLst/>
              <a:ahLst/>
              <a:cxnLst/>
              <a:rect l="l" t="t" r="r" b="b"/>
              <a:pathLst>
                <a:path w="1897267" h="1893817">
                  <a:moveTo>
                    <a:pt x="0" y="0"/>
                  </a:moveTo>
                  <a:lnTo>
                    <a:pt x="1897267" y="0"/>
                  </a:lnTo>
                  <a:lnTo>
                    <a:pt x="1897267" y="1893817"/>
                  </a:lnTo>
                  <a:lnTo>
                    <a:pt x="0" y="18938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TextBox 24"/>
            <p:cNvSpPr txBox="1"/>
            <p:nvPr/>
          </p:nvSpPr>
          <p:spPr>
            <a:xfrm>
              <a:off x="0" y="2258479"/>
              <a:ext cx="2682799" cy="342688"/>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Muli Regular"/>
                </a:rPr>
                <a:t>Add Company Name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45238" y="1298995"/>
            <a:ext cx="14208580" cy="1663065"/>
          </a:xfrm>
          <a:prstGeom prst="rect">
            <a:avLst/>
          </a:prstGeom>
        </p:spPr>
        <p:txBody>
          <a:bodyPr lIns="0" tIns="0" rIns="0" bIns="0" rtlCol="0" anchor="t">
            <a:spAutoFit/>
          </a:bodyPr>
          <a:lstStyle/>
          <a:p>
            <a:pPr algn="l">
              <a:lnSpc>
                <a:spcPts val="3359"/>
              </a:lnSpc>
            </a:pPr>
            <a:r>
              <a:rPr lang="en-US" sz="2399">
                <a:solidFill>
                  <a:srgbClr val="000000"/>
                </a:solidFill>
                <a:latin typeface="Muli Regular Bold"/>
              </a:rPr>
              <a:t>Persamaan stiff diferensial biasa atau stiff ODE’s merupakan persamaan diferensial dengan time scales yang berbeda-beda. Permasalahan stiff memerlukan solusi transien, yang muncul dalam berbagai aplikasi termasuk studi pegas dan sistem redaman, analisis sistem kontrol dan masalah dalam kinetika kimia. Pada proses reaksi kinetik kimia, didapatkan </a:t>
            </a:r>
          </a:p>
        </p:txBody>
      </p:sp>
      <p:grpSp>
        <p:nvGrpSpPr>
          <p:cNvPr id="3" name="Group 3"/>
          <p:cNvGrpSpPr/>
          <p:nvPr/>
        </p:nvGrpSpPr>
        <p:grpSpPr>
          <a:xfrm>
            <a:off x="-4392549" y="3095410"/>
            <a:ext cx="8120712" cy="8101759"/>
            <a:chOff x="0" y="0"/>
            <a:chExt cx="10827616" cy="10802346"/>
          </a:xfrm>
        </p:grpSpPr>
        <p:sp>
          <p:nvSpPr>
            <p:cNvPr id="4" name="TextBox 4"/>
            <p:cNvSpPr txBox="1"/>
            <p:nvPr/>
          </p:nvSpPr>
          <p:spPr>
            <a:xfrm>
              <a:off x="1344569" y="10415880"/>
              <a:ext cx="881447" cy="386466"/>
            </a:xfrm>
            <a:prstGeom prst="rect">
              <a:avLst/>
            </a:prstGeom>
          </p:spPr>
          <p:txBody>
            <a:bodyPr lIns="0" tIns="0" rIns="0" bIns="0" rtlCol="0" anchor="t">
              <a:spAutoFit/>
            </a:bodyPr>
            <a:lstStyle/>
            <a:p>
              <a:pPr algn="ctr">
                <a:lnSpc>
                  <a:spcPts val="2520"/>
                </a:lnSpc>
              </a:pPr>
              <a:r>
                <a:rPr lang="en-US" sz="1800">
                  <a:solidFill>
                    <a:srgbClr val="000000"/>
                  </a:solidFill>
                  <a:latin typeface="Muli Regular"/>
                </a:rPr>
                <a:t>Item 1</a:t>
              </a:r>
            </a:p>
          </p:txBody>
        </p:sp>
        <p:sp>
          <p:nvSpPr>
            <p:cNvPr id="5" name="TextBox 5"/>
            <p:cNvSpPr txBox="1"/>
            <p:nvPr/>
          </p:nvSpPr>
          <p:spPr>
            <a:xfrm>
              <a:off x="3353975" y="10415880"/>
              <a:ext cx="881447" cy="386466"/>
            </a:xfrm>
            <a:prstGeom prst="rect">
              <a:avLst/>
            </a:prstGeom>
          </p:spPr>
          <p:txBody>
            <a:bodyPr lIns="0" tIns="0" rIns="0" bIns="0" rtlCol="0" anchor="t">
              <a:spAutoFit/>
            </a:bodyPr>
            <a:lstStyle/>
            <a:p>
              <a:pPr algn="ctr">
                <a:lnSpc>
                  <a:spcPts val="2520"/>
                </a:lnSpc>
              </a:pPr>
              <a:r>
                <a:rPr lang="en-US" sz="1800">
                  <a:solidFill>
                    <a:srgbClr val="000000"/>
                  </a:solidFill>
                  <a:latin typeface="Muli Regular"/>
                </a:rPr>
                <a:t>Item 2</a:t>
              </a:r>
            </a:p>
          </p:txBody>
        </p:sp>
        <p:sp>
          <p:nvSpPr>
            <p:cNvPr id="6" name="TextBox 6"/>
            <p:cNvSpPr txBox="1"/>
            <p:nvPr/>
          </p:nvSpPr>
          <p:spPr>
            <a:xfrm>
              <a:off x="5363380" y="10415880"/>
              <a:ext cx="881447" cy="386466"/>
            </a:xfrm>
            <a:prstGeom prst="rect">
              <a:avLst/>
            </a:prstGeom>
          </p:spPr>
          <p:txBody>
            <a:bodyPr lIns="0" tIns="0" rIns="0" bIns="0" rtlCol="0" anchor="t">
              <a:spAutoFit/>
            </a:bodyPr>
            <a:lstStyle/>
            <a:p>
              <a:pPr algn="ctr">
                <a:lnSpc>
                  <a:spcPts val="2520"/>
                </a:lnSpc>
              </a:pPr>
              <a:r>
                <a:rPr lang="en-US" sz="1800">
                  <a:solidFill>
                    <a:srgbClr val="000000"/>
                  </a:solidFill>
                  <a:latin typeface="Muli Regular"/>
                </a:rPr>
                <a:t>Item 3</a:t>
              </a:r>
            </a:p>
          </p:txBody>
        </p:sp>
        <p:sp>
          <p:nvSpPr>
            <p:cNvPr id="7" name="TextBox 7"/>
            <p:cNvSpPr txBox="1"/>
            <p:nvPr/>
          </p:nvSpPr>
          <p:spPr>
            <a:xfrm>
              <a:off x="7372785" y="10415880"/>
              <a:ext cx="881447" cy="386466"/>
            </a:xfrm>
            <a:prstGeom prst="rect">
              <a:avLst/>
            </a:prstGeom>
          </p:spPr>
          <p:txBody>
            <a:bodyPr lIns="0" tIns="0" rIns="0" bIns="0" rtlCol="0" anchor="t">
              <a:spAutoFit/>
            </a:bodyPr>
            <a:lstStyle/>
            <a:p>
              <a:pPr algn="ctr">
                <a:lnSpc>
                  <a:spcPts val="2520"/>
                </a:lnSpc>
              </a:pPr>
              <a:r>
                <a:rPr lang="en-US" sz="1800">
                  <a:solidFill>
                    <a:srgbClr val="000000"/>
                  </a:solidFill>
                  <a:latin typeface="Muli Regular"/>
                </a:rPr>
                <a:t>Item 4</a:t>
              </a:r>
            </a:p>
          </p:txBody>
        </p:sp>
        <p:sp>
          <p:nvSpPr>
            <p:cNvPr id="8" name="TextBox 8"/>
            <p:cNvSpPr txBox="1"/>
            <p:nvPr/>
          </p:nvSpPr>
          <p:spPr>
            <a:xfrm>
              <a:off x="9382190" y="10415880"/>
              <a:ext cx="881447" cy="386466"/>
            </a:xfrm>
            <a:prstGeom prst="rect">
              <a:avLst/>
            </a:prstGeom>
          </p:spPr>
          <p:txBody>
            <a:bodyPr lIns="0" tIns="0" rIns="0" bIns="0" rtlCol="0" anchor="t">
              <a:spAutoFit/>
            </a:bodyPr>
            <a:lstStyle/>
            <a:p>
              <a:pPr algn="ctr">
                <a:lnSpc>
                  <a:spcPts val="2520"/>
                </a:lnSpc>
              </a:pPr>
              <a:r>
                <a:rPr lang="en-US" sz="1800">
                  <a:solidFill>
                    <a:srgbClr val="000000"/>
                  </a:solidFill>
                  <a:latin typeface="Muli Regular"/>
                </a:rPr>
                <a:t>Item 5</a:t>
              </a:r>
            </a:p>
          </p:txBody>
        </p:sp>
        <p:grpSp>
          <p:nvGrpSpPr>
            <p:cNvPr id="9" name="Group 9"/>
            <p:cNvGrpSpPr>
              <a:grpSpLocks noChangeAspect="1"/>
            </p:cNvGrpSpPr>
            <p:nvPr/>
          </p:nvGrpSpPr>
          <p:grpSpPr>
            <a:xfrm>
              <a:off x="780590" y="178945"/>
              <a:ext cx="10047026" cy="10113110"/>
              <a:chOff x="0" y="0"/>
              <a:chExt cx="11576182" cy="11652324"/>
            </a:xfrm>
          </p:grpSpPr>
          <p:sp>
            <p:nvSpPr>
              <p:cNvPr id="10" name="Freeform 10"/>
              <p:cNvSpPr/>
              <p:nvPr/>
            </p:nvSpPr>
            <p:spPr>
              <a:xfrm>
                <a:off x="0" y="-6350"/>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24706"/>
                </a:srgbClr>
              </a:solidFill>
            </p:spPr>
          </p:sp>
          <p:sp>
            <p:nvSpPr>
              <p:cNvPr id="11" name="Freeform 11"/>
              <p:cNvSpPr/>
              <p:nvPr/>
            </p:nvSpPr>
            <p:spPr>
              <a:xfrm>
                <a:off x="0" y="2324115"/>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24706"/>
                </a:srgbClr>
              </a:solidFill>
            </p:spPr>
          </p:sp>
          <p:sp>
            <p:nvSpPr>
              <p:cNvPr id="12" name="Freeform 12"/>
              <p:cNvSpPr/>
              <p:nvPr/>
            </p:nvSpPr>
            <p:spPr>
              <a:xfrm>
                <a:off x="0" y="4654579"/>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24706"/>
                </a:srgbClr>
              </a:solidFill>
            </p:spPr>
          </p:sp>
          <p:sp>
            <p:nvSpPr>
              <p:cNvPr id="13" name="Freeform 13"/>
              <p:cNvSpPr/>
              <p:nvPr/>
            </p:nvSpPr>
            <p:spPr>
              <a:xfrm>
                <a:off x="0" y="6985044"/>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24706"/>
                </a:srgbClr>
              </a:solidFill>
            </p:spPr>
          </p:sp>
          <p:sp>
            <p:nvSpPr>
              <p:cNvPr id="14" name="Freeform 14"/>
              <p:cNvSpPr/>
              <p:nvPr/>
            </p:nvSpPr>
            <p:spPr>
              <a:xfrm>
                <a:off x="0" y="9315509"/>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24706"/>
                </a:srgbClr>
              </a:solidFill>
            </p:spPr>
          </p:sp>
          <p:sp>
            <p:nvSpPr>
              <p:cNvPr id="15" name="Freeform 15"/>
              <p:cNvSpPr/>
              <p:nvPr/>
            </p:nvSpPr>
            <p:spPr>
              <a:xfrm>
                <a:off x="0" y="11645974"/>
                <a:ext cx="11576183" cy="12700"/>
              </a:xfrm>
              <a:custGeom>
                <a:avLst/>
                <a:gdLst/>
                <a:ahLst/>
                <a:cxnLst/>
                <a:rect l="l" t="t" r="r" b="b"/>
                <a:pathLst>
                  <a:path w="11576183" h="12700">
                    <a:moveTo>
                      <a:pt x="0" y="0"/>
                    </a:moveTo>
                    <a:lnTo>
                      <a:pt x="11576183" y="0"/>
                    </a:lnTo>
                    <a:lnTo>
                      <a:pt x="11576183" y="12700"/>
                    </a:lnTo>
                    <a:lnTo>
                      <a:pt x="0" y="12700"/>
                    </a:lnTo>
                    <a:close/>
                  </a:path>
                </a:pathLst>
              </a:custGeom>
              <a:solidFill>
                <a:srgbClr val="000000">
                  <a:alpha val="60000"/>
                </a:srgbClr>
              </a:solidFill>
            </p:spPr>
          </p:sp>
        </p:grpSp>
        <p:sp>
          <p:nvSpPr>
            <p:cNvPr id="16" name="TextBox 16"/>
            <p:cNvSpPr txBox="1"/>
            <p:nvPr/>
          </p:nvSpPr>
          <p:spPr>
            <a:xfrm>
              <a:off x="0" y="-28575"/>
              <a:ext cx="628190"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125 </a:t>
              </a:r>
            </a:p>
          </p:txBody>
        </p:sp>
        <p:sp>
          <p:nvSpPr>
            <p:cNvPr id="17" name="TextBox 17"/>
            <p:cNvSpPr txBox="1"/>
            <p:nvPr/>
          </p:nvSpPr>
          <p:spPr>
            <a:xfrm>
              <a:off x="0" y="1994047"/>
              <a:ext cx="628190"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100 </a:t>
              </a:r>
            </a:p>
          </p:txBody>
        </p:sp>
        <p:sp>
          <p:nvSpPr>
            <p:cNvPr id="18" name="TextBox 18"/>
            <p:cNvSpPr txBox="1"/>
            <p:nvPr/>
          </p:nvSpPr>
          <p:spPr>
            <a:xfrm>
              <a:off x="182817" y="4016669"/>
              <a:ext cx="445374"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75 </a:t>
              </a:r>
            </a:p>
          </p:txBody>
        </p:sp>
        <p:sp>
          <p:nvSpPr>
            <p:cNvPr id="19" name="TextBox 19"/>
            <p:cNvSpPr txBox="1"/>
            <p:nvPr/>
          </p:nvSpPr>
          <p:spPr>
            <a:xfrm>
              <a:off x="182817" y="6039291"/>
              <a:ext cx="445374"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50 </a:t>
              </a:r>
            </a:p>
          </p:txBody>
        </p:sp>
        <p:sp>
          <p:nvSpPr>
            <p:cNvPr id="20" name="TextBox 20"/>
            <p:cNvSpPr txBox="1"/>
            <p:nvPr/>
          </p:nvSpPr>
          <p:spPr>
            <a:xfrm>
              <a:off x="182817" y="8061913"/>
              <a:ext cx="445374"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25 </a:t>
              </a:r>
            </a:p>
          </p:txBody>
        </p:sp>
        <p:sp>
          <p:nvSpPr>
            <p:cNvPr id="21" name="TextBox 21"/>
            <p:cNvSpPr txBox="1"/>
            <p:nvPr/>
          </p:nvSpPr>
          <p:spPr>
            <a:xfrm>
              <a:off x="365720" y="10084535"/>
              <a:ext cx="262471" cy="386466"/>
            </a:xfrm>
            <a:prstGeom prst="rect">
              <a:avLst/>
            </a:prstGeom>
          </p:spPr>
          <p:txBody>
            <a:bodyPr lIns="0" tIns="0" rIns="0" bIns="0" rtlCol="0" anchor="t">
              <a:spAutoFit/>
            </a:bodyPr>
            <a:lstStyle/>
            <a:p>
              <a:pPr algn="r">
                <a:lnSpc>
                  <a:spcPts val="2520"/>
                </a:lnSpc>
              </a:pPr>
              <a:r>
                <a:rPr lang="en-US" sz="1800">
                  <a:solidFill>
                    <a:srgbClr val="000000"/>
                  </a:solidFill>
                  <a:latin typeface="Muli Regular"/>
                </a:rPr>
                <a:t>0 </a:t>
              </a:r>
            </a:p>
          </p:txBody>
        </p:sp>
        <p:grpSp>
          <p:nvGrpSpPr>
            <p:cNvPr id="22" name="Group 22"/>
            <p:cNvGrpSpPr>
              <a:grpSpLocks noChangeAspect="1"/>
            </p:cNvGrpSpPr>
            <p:nvPr/>
          </p:nvGrpSpPr>
          <p:grpSpPr>
            <a:xfrm>
              <a:off x="780590" y="178945"/>
              <a:ext cx="10047026" cy="10113110"/>
              <a:chOff x="0" y="0"/>
              <a:chExt cx="11576182" cy="11652324"/>
            </a:xfrm>
          </p:grpSpPr>
          <p:sp>
            <p:nvSpPr>
              <p:cNvPr id="23" name="Freeform 23"/>
              <p:cNvSpPr/>
              <p:nvPr/>
            </p:nvSpPr>
            <p:spPr>
              <a:xfrm>
                <a:off x="1157618" y="93219"/>
                <a:ext cx="9260946" cy="11559105"/>
              </a:xfrm>
              <a:custGeom>
                <a:avLst/>
                <a:gdLst/>
                <a:ahLst/>
                <a:cxnLst/>
                <a:rect l="l" t="t" r="r" b="b"/>
                <a:pathLst>
                  <a:path w="9260946" h="11559105">
                    <a:moveTo>
                      <a:pt x="0" y="11559105"/>
                    </a:moveTo>
                    <a:lnTo>
                      <a:pt x="0" y="8762547"/>
                    </a:lnTo>
                    <a:lnTo>
                      <a:pt x="2315237" y="7271049"/>
                    </a:lnTo>
                    <a:lnTo>
                      <a:pt x="4630473" y="3821962"/>
                    </a:lnTo>
                    <a:lnTo>
                      <a:pt x="6945710" y="3635525"/>
                    </a:lnTo>
                    <a:lnTo>
                      <a:pt x="9260946" y="0"/>
                    </a:lnTo>
                    <a:lnTo>
                      <a:pt x="9260946" y="11559105"/>
                    </a:lnTo>
                    <a:close/>
                  </a:path>
                </a:pathLst>
              </a:custGeom>
              <a:solidFill>
                <a:srgbClr val="FF68D4">
                  <a:alpha val="64706"/>
                </a:srgbClr>
              </a:solidFill>
            </p:spPr>
          </p:sp>
          <p:sp>
            <p:nvSpPr>
              <p:cNvPr id="24" name="Freeform 24"/>
              <p:cNvSpPr/>
              <p:nvPr/>
            </p:nvSpPr>
            <p:spPr>
              <a:xfrm>
                <a:off x="1157618" y="4008400"/>
                <a:ext cx="9260946" cy="7643924"/>
              </a:xfrm>
              <a:custGeom>
                <a:avLst/>
                <a:gdLst/>
                <a:ahLst/>
                <a:cxnLst/>
                <a:rect l="l" t="t" r="r" b="b"/>
                <a:pathLst>
                  <a:path w="9260946" h="7643924">
                    <a:moveTo>
                      <a:pt x="0" y="7643924"/>
                    </a:moveTo>
                    <a:lnTo>
                      <a:pt x="0" y="6525300"/>
                    </a:lnTo>
                    <a:lnTo>
                      <a:pt x="2315237" y="6152426"/>
                    </a:lnTo>
                    <a:lnTo>
                      <a:pt x="4630473" y="2237246"/>
                    </a:lnTo>
                    <a:lnTo>
                      <a:pt x="6945710" y="3449087"/>
                    </a:lnTo>
                    <a:lnTo>
                      <a:pt x="9260946" y="0"/>
                    </a:lnTo>
                    <a:lnTo>
                      <a:pt x="9260946" y="7643924"/>
                    </a:lnTo>
                    <a:close/>
                  </a:path>
                </a:pathLst>
              </a:custGeom>
              <a:solidFill>
                <a:srgbClr val="FF68D4">
                  <a:alpha val="64706"/>
                </a:srgbClr>
              </a:solidFill>
            </p:spPr>
          </p:sp>
          <p:sp>
            <p:nvSpPr>
              <p:cNvPr id="25" name="Freeform 25"/>
              <p:cNvSpPr/>
              <p:nvPr/>
            </p:nvSpPr>
            <p:spPr>
              <a:xfrm>
                <a:off x="1157618" y="8110017"/>
                <a:ext cx="9260946" cy="3542306"/>
              </a:xfrm>
              <a:custGeom>
                <a:avLst/>
                <a:gdLst/>
                <a:ahLst/>
                <a:cxnLst/>
                <a:rect l="l" t="t" r="r" b="b"/>
                <a:pathLst>
                  <a:path w="9260946" h="3542306">
                    <a:moveTo>
                      <a:pt x="0" y="3542307"/>
                    </a:moveTo>
                    <a:lnTo>
                      <a:pt x="0" y="3542307"/>
                    </a:lnTo>
                    <a:lnTo>
                      <a:pt x="2315237" y="2423683"/>
                    </a:lnTo>
                    <a:lnTo>
                      <a:pt x="4630473" y="0"/>
                    </a:lnTo>
                    <a:lnTo>
                      <a:pt x="6945710" y="745749"/>
                    </a:lnTo>
                    <a:lnTo>
                      <a:pt x="9260946" y="559312"/>
                    </a:lnTo>
                    <a:lnTo>
                      <a:pt x="9260946" y="3542307"/>
                    </a:lnTo>
                    <a:close/>
                  </a:path>
                </a:pathLst>
              </a:custGeom>
              <a:solidFill>
                <a:srgbClr val="FF68D4">
                  <a:alpha val="64706"/>
                </a:srgbClr>
              </a:solidFill>
            </p:spPr>
          </p:sp>
        </p:grpSp>
      </p:grpSp>
      <p:sp>
        <p:nvSpPr>
          <p:cNvPr id="26" name="Freeform 26"/>
          <p:cNvSpPr/>
          <p:nvPr/>
        </p:nvSpPr>
        <p:spPr>
          <a:xfrm>
            <a:off x="0" y="0"/>
            <a:ext cx="1422950" cy="1420363"/>
          </a:xfrm>
          <a:custGeom>
            <a:avLst/>
            <a:gdLst/>
            <a:ahLst/>
            <a:cxnLst/>
            <a:rect l="l" t="t" r="r" b="b"/>
            <a:pathLst>
              <a:path w="1422950" h="1420363">
                <a:moveTo>
                  <a:pt x="0" y="0"/>
                </a:moveTo>
                <a:lnTo>
                  <a:pt x="1422950" y="0"/>
                </a:lnTo>
                <a:lnTo>
                  <a:pt x="1422950" y="1420363"/>
                </a:lnTo>
                <a:lnTo>
                  <a:pt x="0" y="1420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a:off x="9254007" y="2962060"/>
            <a:ext cx="2391042" cy="2020239"/>
          </a:xfrm>
          <a:custGeom>
            <a:avLst/>
            <a:gdLst/>
            <a:ahLst/>
            <a:cxnLst/>
            <a:rect l="l" t="t" r="r" b="b"/>
            <a:pathLst>
              <a:path w="2391042" h="2020239">
                <a:moveTo>
                  <a:pt x="0" y="0"/>
                </a:moveTo>
                <a:lnTo>
                  <a:pt x="2391042" y="0"/>
                </a:lnTo>
                <a:lnTo>
                  <a:pt x="2391042" y="2020239"/>
                </a:lnTo>
                <a:lnTo>
                  <a:pt x="0" y="2020239"/>
                </a:lnTo>
                <a:lnTo>
                  <a:pt x="0" y="0"/>
                </a:lnTo>
                <a:close/>
              </a:path>
            </a:pathLst>
          </a:custGeom>
          <a:blipFill>
            <a:blip r:embed="rId4"/>
            <a:stretch>
              <a:fillRect/>
            </a:stretch>
          </a:blipFill>
        </p:spPr>
      </p:sp>
      <p:sp>
        <p:nvSpPr>
          <p:cNvPr id="28" name="Freeform 28"/>
          <p:cNvSpPr/>
          <p:nvPr/>
        </p:nvSpPr>
        <p:spPr>
          <a:xfrm>
            <a:off x="8129647" y="5680482"/>
            <a:ext cx="4639762" cy="2043705"/>
          </a:xfrm>
          <a:custGeom>
            <a:avLst/>
            <a:gdLst/>
            <a:ahLst/>
            <a:cxnLst/>
            <a:rect l="l" t="t" r="r" b="b"/>
            <a:pathLst>
              <a:path w="4639762" h="2043705">
                <a:moveTo>
                  <a:pt x="0" y="0"/>
                </a:moveTo>
                <a:lnTo>
                  <a:pt x="4639762" y="0"/>
                </a:lnTo>
                <a:lnTo>
                  <a:pt x="4639762" y="2043704"/>
                </a:lnTo>
                <a:lnTo>
                  <a:pt x="0" y="2043704"/>
                </a:lnTo>
                <a:lnTo>
                  <a:pt x="0" y="0"/>
                </a:lnTo>
                <a:close/>
              </a:path>
            </a:pathLst>
          </a:custGeom>
          <a:blipFill>
            <a:blip r:embed="rId5"/>
            <a:stretch>
              <a:fillRect/>
            </a:stretch>
          </a:blipFill>
        </p:spPr>
      </p:sp>
      <p:sp>
        <p:nvSpPr>
          <p:cNvPr id="29" name="Freeform 29"/>
          <p:cNvSpPr/>
          <p:nvPr/>
        </p:nvSpPr>
        <p:spPr>
          <a:xfrm>
            <a:off x="8747292" y="9000229"/>
            <a:ext cx="3404471" cy="933865"/>
          </a:xfrm>
          <a:custGeom>
            <a:avLst/>
            <a:gdLst/>
            <a:ahLst/>
            <a:cxnLst/>
            <a:rect l="l" t="t" r="r" b="b"/>
            <a:pathLst>
              <a:path w="3404471" h="933865">
                <a:moveTo>
                  <a:pt x="0" y="0"/>
                </a:moveTo>
                <a:lnTo>
                  <a:pt x="3404472" y="0"/>
                </a:lnTo>
                <a:lnTo>
                  <a:pt x="3404472" y="933865"/>
                </a:lnTo>
                <a:lnTo>
                  <a:pt x="0" y="933865"/>
                </a:lnTo>
                <a:lnTo>
                  <a:pt x="0" y="0"/>
                </a:lnTo>
                <a:close/>
              </a:path>
            </a:pathLst>
          </a:custGeom>
          <a:blipFill>
            <a:blip r:embed="rId6"/>
            <a:stretch>
              <a:fillRect/>
            </a:stretch>
          </a:blipFill>
        </p:spPr>
      </p:sp>
      <p:sp>
        <p:nvSpPr>
          <p:cNvPr id="30" name="TextBox 30"/>
          <p:cNvSpPr txBox="1"/>
          <p:nvPr/>
        </p:nvSpPr>
        <p:spPr>
          <a:xfrm>
            <a:off x="3345238" y="4934674"/>
            <a:ext cx="14208580" cy="1243965"/>
          </a:xfrm>
          <a:prstGeom prst="rect">
            <a:avLst/>
          </a:prstGeom>
        </p:spPr>
        <p:txBody>
          <a:bodyPr lIns="0" tIns="0" rIns="0" bIns="0" rtlCol="0" anchor="t">
            <a:spAutoFit/>
          </a:bodyPr>
          <a:lstStyle/>
          <a:p>
            <a:pPr>
              <a:lnSpc>
                <a:spcPts val="3359"/>
              </a:lnSpc>
            </a:pPr>
            <a:r>
              <a:rPr lang="en-US" sz="2399">
                <a:solidFill>
                  <a:srgbClr val="000000"/>
                </a:solidFill>
                <a:latin typeface="Muli Regular Bold"/>
              </a:rPr>
              <a:t>Dalam beberapa kondisi, diterapkan mass action law untuk fungsi ratenya sehingga menjadi seperti berikut,</a:t>
            </a:r>
          </a:p>
          <a:p>
            <a:pPr algn="l">
              <a:lnSpc>
                <a:spcPts val="3359"/>
              </a:lnSpc>
            </a:pPr>
            <a:endParaRPr lang="en-US" sz="2399">
              <a:solidFill>
                <a:srgbClr val="000000"/>
              </a:solidFill>
              <a:latin typeface="Muli Regular Bold"/>
            </a:endParaRPr>
          </a:p>
        </p:txBody>
      </p:sp>
      <p:sp>
        <p:nvSpPr>
          <p:cNvPr id="31" name="TextBox 31"/>
          <p:cNvSpPr txBox="1"/>
          <p:nvPr/>
        </p:nvSpPr>
        <p:spPr>
          <a:xfrm>
            <a:off x="3345238" y="7595235"/>
            <a:ext cx="14208580" cy="1663065"/>
          </a:xfrm>
          <a:prstGeom prst="rect">
            <a:avLst/>
          </a:prstGeom>
        </p:spPr>
        <p:txBody>
          <a:bodyPr lIns="0" tIns="0" rIns="0" bIns="0" rtlCol="0" anchor="t">
            <a:spAutoFit/>
          </a:bodyPr>
          <a:lstStyle/>
          <a:p>
            <a:pPr>
              <a:lnSpc>
                <a:spcPts val="3359"/>
              </a:lnSpc>
            </a:pPr>
            <a:r>
              <a:rPr lang="en-US" sz="2399">
                <a:solidFill>
                  <a:srgbClr val="000000"/>
                </a:solidFill>
                <a:latin typeface="Muli Regular Bold"/>
              </a:rPr>
              <a:t>Stiffness pada persamaan ini terjadi karena perbedaan besar kinetik  konstan sehingga dihasilkan transien awal.  Untuk menghitung masalah lintasan variabel dari waktu ke waktu maka dibuatlah persamaan diferensial sebagai berikut,</a:t>
            </a:r>
          </a:p>
          <a:p>
            <a:pPr algn="l">
              <a:lnSpc>
                <a:spcPts val="3359"/>
              </a:lnSpc>
            </a:pPr>
            <a:endParaRPr lang="en-US" sz="2399">
              <a:solidFill>
                <a:srgbClr val="000000"/>
              </a:solidFill>
              <a:latin typeface="Muli Regular Bold"/>
            </a:endParaRPr>
          </a:p>
        </p:txBody>
      </p:sp>
      <p:grpSp>
        <p:nvGrpSpPr>
          <p:cNvPr id="32" name="Group 32"/>
          <p:cNvGrpSpPr/>
          <p:nvPr/>
        </p:nvGrpSpPr>
        <p:grpSpPr>
          <a:xfrm rot="-5400000">
            <a:off x="-2911485" y="5321163"/>
            <a:ext cx="7524417" cy="1701447"/>
            <a:chOff x="0" y="0"/>
            <a:chExt cx="10032556" cy="2268596"/>
          </a:xfrm>
        </p:grpSpPr>
        <p:sp>
          <p:nvSpPr>
            <p:cNvPr id="33" name="TextBox 33"/>
            <p:cNvSpPr txBox="1"/>
            <p:nvPr/>
          </p:nvSpPr>
          <p:spPr>
            <a:xfrm>
              <a:off x="0" y="0"/>
              <a:ext cx="10032556" cy="1625600"/>
            </a:xfrm>
            <a:prstGeom prst="rect">
              <a:avLst/>
            </a:prstGeom>
          </p:spPr>
          <p:txBody>
            <a:bodyPr lIns="0" tIns="0" rIns="0" bIns="0" rtlCol="0" anchor="t">
              <a:spAutoFit/>
            </a:bodyPr>
            <a:lstStyle/>
            <a:p>
              <a:pPr>
                <a:lnSpc>
                  <a:spcPts val="9600"/>
                </a:lnSpc>
              </a:pPr>
              <a:r>
                <a:rPr lang="en-US" sz="8000">
                  <a:solidFill>
                    <a:srgbClr val="000000"/>
                  </a:solidFill>
                  <a:latin typeface="Playfair Display Bold"/>
                </a:rPr>
                <a:t>Metode</a:t>
              </a:r>
            </a:p>
          </p:txBody>
        </p:sp>
        <p:sp>
          <p:nvSpPr>
            <p:cNvPr id="34" name="TextBox 34"/>
            <p:cNvSpPr txBox="1"/>
            <p:nvPr/>
          </p:nvSpPr>
          <p:spPr>
            <a:xfrm>
              <a:off x="0" y="1706621"/>
              <a:ext cx="10032556" cy="561975"/>
            </a:xfrm>
            <a:prstGeom prst="rect">
              <a:avLst/>
            </a:prstGeom>
          </p:spPr>
          <p:txBody>
            <a:bodyPr lIns="0" tIns="0" rIns="0" bIns="0" rtlCol="0" anchor="t">
              <a:spAutoFit/>
            </a:bodyPr>
            <a:lstStyle/>
            <a:p>
              <a:pPr marL="0" lvl="0" indent="0">
                <a:lnSpc>
                  <a:spcPts val="3749"/>
                </a:lnSpc>
                <a:spcBef>
                  <a:spcPct val="0"/>
                </a:spcBef>
              </a:pPr>
              <a:r>
                <a:rPr lang="en-US" sz="2499">
                  <a:solidFill>
                    <a:srgbClr val="000000"/>
                  </a:solidFill>
                  <a:latin typeface="Muli Regular"/>
                </a:rPr>
                <a:t>reaksi kinetik kimia</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5773766"/>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05539" y="2193268"/>
            <a:ext cx="7644297" cy="5983469"/>
            <a:chOff x="0" y="0"/>
            <a:chExt cx="5766968" cy="4514015"/>
          </a:xfrm>
        </p:grpSpPr>
        <p:sp>
          <p:nvSpPr>
            <p:cNvPr id="4" name="Freeform 4"/>
            <p:cNvSpPr/>
            <p:nvPr/>
          </p:nvSpPr>
          <p:spPr>
            <a:xfrm>
              <a:off x="0" y="0"/>
              <a:ext cx="5766968" cy="4514015"/>
            </a:xfrm>
            <a:custGeom>
              <a:avLst/>
              <a:gdLst/>
              <a:ahLst/>
              <a:cxnLst/>
              <a:rect l="l" t="t" r="r" b="b"/>
              <a:pathLst>
                <a:path w="5766968" h="4514015">
                  <a:moveTo>
                    <a:pt x="0" y="0"/>
                  </a:moveTo>
                  <a:lnTo>
                    <a:pt x="5766968" y="0"/>
                  </a:lnTo>
                  <a:lnTo>
                    <a:pt x="5766968" y="4514015"/>
                  </a:lnTo>
                  <a:lnTo>
                    <a:pt x="0" y="4514015"/>
                  </a:lnTo>
                  <a:close/>
                </a:path>
              </a:pathLst>
            </a:custGeom>
            <a:solidFill>
              <a:srgbClr val="FFFFFF"/>
            </a:solidFill>
            <a:ln w="38100">
              <a:solidFill>
                <a:srgbClr val="FF68D4"/>
              </a:solidFill>
            </a:ln>
          </p:spPr>
        </p:sp>
        <p:sp>
          <p:nvSpPr>
            <p:cNvPr id="5" name="TextBox 5"/>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6" name="Group 6"/>
          <p:cNvGrpSpPr/>
          <p:nvPr/>
        </p:nvGrpSpPr>
        <p:grpSpPr>
          <a:xfrm>
            <a:off x="9443992" y="4302209"/>
            <a:ext cx="7815308" cy="3300533"/>
            <a:chOff x="0" y="0"/>
            <a:chExt cx="5895981" cy="2489969"/>
          </a:xfrm>
        </p:grpSpPr>
        <p:sp>
          <p:nvSpPr>
            <p:cNvPr id="7" name="Freeform 7"/>
            <p:cNvSpPr/>
            <p:nvPr/>
          </p:nvSpPr>
          <p:spPr>
            <a:xfrm>
              <a:off x="0" y="0"/>
              <a:ext cx="5895980" cy="2489969"/>
            </a:xfrm>
            <a:custGeom>
              <a:avLst/>
              <a:gdLst/>
              <a:ahLst/>
              <a:cxnLst/>
              <a:rect l="l" t="t" r="r" b="b"/>
              <a:pathLst>
                <a:path w="5895980" h="2489969">
                  <a:moveTo>
                    <a:pt x="0" y="0"/>
                  </a:moveTo>
                  <a:lnTo>
                    <a:pt x="5895980" y="0"/>
                  </a:lnTo>
                  <a:lnTo>
                    <a:pt x="5895980" y="2489969"/>
                  </a:lnTo>
                  <a:lnTo>
                    <a:pt x="0" y="2489969"/>
                  </a:lnTo>
                  <a:close/>
                </a:path>
              </a:pathLst>
            </a:custGeom>
            <a:solidFill>
              <a:srgbClr val="FFFFFF"/>
            </a:solidFill>
            <a:ln w="38100">
              <a:solidFill>
                <a:srgbClr val="FF68D4"/>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9" name="Group 9"/>
          <p:cNvGrpSpPr/>
          <p:nvPr/>
        </p:nvGrpSpPr>
        <p:grpSpPr>
          <a:xfrm>
            <a:off x="14276697" y="8700106"/>
            <a:ext cx="2982603" cy="558194"/>
            <a:chOff x="0" y="0"/>
            <a:chExt cx="3976804" cy="744259"/>
          </a:xfrm>
        </p:grpSpPr>
        <p:grpSp>
          <p:nvGrpSpPr>
            <p:cNvPr id="10" name="Group 10"/>
            <p:cNvGrpSpPr/>
            <p:nvPr/>
          </p:nvGrpSpPr>
          <p:grpSpPr>
            <a:xfrm>
              <a:off x="0" y="0"/>
              <a:ext cx="3976804" cy="744259"/>
              <a:chOff x="0" y="0"/>
              <a:chExt cx="6897394" cy="1290848"/>
            </a:xfrm>
          </p:grpSpPr>
          <p:sp>
            <p:nvSpPr>
              <p:cNvPr id="11" name="Freeform 11"/>
              <p:cNvSpPr/>
              <p:nvPr/>
            </p:nvSpPr>
            <p:spPr>
              <a:xfrm>
                <a:off x="0" y="0"/>
                <a:ext cx="6897394" cy="1290848"/>
              </a:xfrm>
              <a:custGeom>
                <a:avLst/>
                <a:gdLst/>
                <a:ahLst/>
                <a:cxnLst/>
                <a:rect l="l" t="t" r="r" b="b"/>
                <a:pathLst>
                  <a:path w="6897394" h="1290848">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id="12" name="TextBox 12"/>
            <p:cNvSpPr txBox="1"/>
            <p:nvPr/>
          </p:nvSpPr>
          <p:spPr>
            <a:xfrm>
              <a:off x="448728" y="180995"/>
              <a:ext cx="3079349" cy="372745"/>
            </a:xfrm>
            <a:prstGeom prst="rect">
              <a:avLst/>
            </a:prstGeom>
          </p:spPr>
          <p:txBody>
            <a:bodyPr lIns="0" tIns="0" rIns="0" bIns="0" rtlCol="0" anchor="t">
              <a:spAutoFit/>
            </a:bodyPr>
            <a:lstStyle/>
            <a:p>
              <a:pPr algn="ctr">
                <a:lnSpc>
                  <a:spcPts val="2340"/>
                </a:lnSpc>
              </a:pPr>
              <a:r>
                <a:rPr lang="en-US" sz="1800" u="none">
                  <a:solidFill>
                    <a:srgbClr val="000000"/>
                  </a:solidFill>
                  <a:latin typeface="Muli Regular"/>
                </a:rPr>
                <a:t>BACK TO AGENDA</a:t>
              </a:r>
            </a:p>
          </p:txBody>
        </p:sp>
      </p:grpSp>
      <p:sp>
        <p:nvSpPr>
          <p:cNvPr id="13" name="Freeform 13"/>
          <p:cNvSpPr/>
          <p:nvPr/>
        </p:nvSpPr>
        <p:spPr>
          <a:xfrm>
            <a:off x="9626236" y="4597784"/>
            <a:ext cx="7450820" cy="2144933"/>
          </a:xfrm>
          <a:custGeom>
            <a:avLst/>
            <a:gdLst/>
            <a:ahLst/>
            <a:cxnLst/>
            <a:rect l="l" t="t" r="r" b="b"/>
            <a:pathLst>
              <a:path w="7450820" h="2144933">
                <a:moveTo>
                  <a:pt x="0" y="0"/>
                </a:moveTo>
                <a:lnTo>
                  <a:pt x="7450820" y="0"/>
                </a:lnTo>
                <a:lnTo>
                  <a:pt x="7450820" y="2144933"/>
                </a:lnTo>
                <a:lnTo>
                  <a:pt x="0" y="2144933"/>
                </a:lnTo>
                <a:lnTo>
                  <a:pt x="0" y="0"/>
                </a:lnTo>
                <a:close/>
              </a:path>
            </a:pathLst>
          </a:custGeom>
          <a:blipFill>
            <a:blip r:embed="rId4"/>
            <a:stretch>
              <a:fillRect/>
            </a:stretch>
          </a:blipFill>
        </p:spPr>
      </p:sp>
      <p:sp>
        <p:nvSpPr>
          <p:cNvPr id="14" name="Freeform 14"/>
          <p:cNvSpPr/>
          <p:nvPr/>
        </p:nvSpPr>
        <p:spPr>
          <a:xfrm>
            <a:off x="11658600" y="6780256"/>
            <a:ext cx="3299711" cy="555741"/>
          </a:xfrm>
          <a:custGeom>
            <a:avLst/>
            <a:gdLst/>
            <a:ahLst/>
            <a:cxnLst/>
            <a:rect l="l" t="t" r="r" b="b"/>
            <a:pathLst>
              <a:path w="3299711" h="555741">
                <a:moveTo>
                  <a:pt x="0" y="0"/>
                </a:moveTo>
                <a:lnTo>
                  <a:pt x="3299711" y="0"/>
                </a:lnTo>
                <a:lnTo>
                  <a:pt x="3299711" y="555740"/>
                </a:lnTo>
                <a:lnTo>
                  <a:pt x="0" y="555740"/>
                </a:lnTo>
                <a:lnTo>
                  <a:pt x="0" y="0"/>
                </a:lnTo>
                <a:close/>
              </a:path>
            </a:pathLst>
          </a:custGeom>
          <a:blipFill>
            <a:blip r:embed="rId5"/>
            <a:stretch>
              <a:fillRect/>
            </a:stretch>
          </a:blipFill>
        </p:spPr>
      </p:sp>
      <p:sp>
        <p:nvSpPr>
          <p:cNvPr id="15" name="TextBox 15"/>
          <p:cNvSpPr txBox="1"/>
          <p:nvPr/>
        </p:nvSpPr>
        <p:spPr>
          <a:xfrm>
            <a:off x="1331925" y="2518920"/>
            <a:ext cx="7191525" cy="5465445"/>
          </a:xfrm>
          <a:prstGeom prst="rect">
            <a:avLst/>
          </a:prstGeom>
        </p:spPr>
        <p:txBody>
          <a:bodyPr lIns="0" tIns="0" rIns="0" bIns="0" rtlCol="0" anchor="t">
            <a:spAutoFit/>
          </a:bodyPr>
          <a:lstStyle/>
          <a:p>
            <a:pPr algn="just">
              <a:lnSpc>
                <a:spcPts val="3120"/>
              </a:lnSpc>
            </a:pPr>
            <a:r>
              <a:rPr lang="en-US" sz="2400">
                <a:solidFill>
                  <a:srgbClr val="000000"/>
                </a:solidFill>
                <a:latin typeface="Muli Regular Bold"/>
              </a:rPr>
              <a:t>Metode euler implisit memiliki rumus didasarkan pada pendekatan linear yang memperkirakan perubahan nilai fungsi sepanjang langkah waktu berdasarkan turunannya pada waktu saat ini.  Cauchy membuktikan konvergensi gagasan Euler pada tahun 1824 yang didalamnya terdapat metode implisit Euler. sebelumnya, teorema Taylor yang diterbitkan pada 1714 memungkinkan seseorang untuk mengaproksimasi y(t + h) dalam bentuk y(t) dan turunannya. Sehingga untuk mencari pendekatan yang lebih tepat maka digunakan deret taylor pada titik (tn+1,yn+1) dengan rumus taylor,</a:t>
            </a:r>
          </a:p>
          <a:p>
            <a:pPr algn="just">
              <a:lnSpc>
                <a:spcPts val="3120"/>
              </a:lnSpc>
            </a:pPr>
            <a:endParaRPr lang="en-US" sz="2400">
              <a:solidFill>
                <a:srgbClr val="000000"/>
              </a:solidFill>
              <a:latin typeface="Muli Regular Bold"/>
            </a:endParaRPr>
          </a:p>
        </p:txBody>
      </p:sp>
      <p:grpSp>
        <p:nvGrpSpPr>
          <p:cNvPr id="16" name="Group 16"/>
          <p:cNvGrpSpPr/>
          <p:nvPr/>
        </p:nvGrpSpPr>
        <p:grpSpPr>
          <a:xfrm>
            <a:off x="10206444" y="1028700"/>
            <a:ext cx="7524417" cy="1701447"/>
            <a:chOff x="0" y="0"/>
            <a:chExt cx="10032556" cy="2268596"/>
          </a:xfrm>
        </p:grpSpPr>
        <p:sp>
          <p:nvSpPr>
            <p:cNvPr id="17" name="TextBox 17"/>
            <p:cNvSpPr txBox="1"/>
            <p:nvPr/>
          </p:nvSpPr>
          <p:spPr>
            <a:xfrm>
              <a:off x="0" y="0"/>
              <a:ext cx="10032556" cy="1625600"/>
            </a:xfrm>
            <a:prstGeom prst="rect">
              <a:avLst/>
            </a:prstGeom>
          </p:spPr>
          <p:txBody>
            <a:bodyPr lIns="0" tIns="0" rIns="0" bIns="0" rtlCol="0" anchor="t">
              <a:spAutoFit/>
            </a:bodyPr>
            <a:lstStyle/>
            <a:p>
              <a:pPr>
                <a:lnSpc>
                  <a:spcPts val="9600"/>
                </a:lnSpc>
              </a:pPr>
              <a:r>
                <a:rPr lang="en-US" sz="8000">
                  <a:solidFill>
                    <a:srgbClr val="000000"/>
                  </a:solidFill>
                  <a:latin typeface="Playfair Display Bold"/>
                </a:rPr>
                <a:t>Metode</a:t>
              </a:r>
            </a:p>
          </p:txBody>
        </p:sp>
        <p:sp>
          <p:nvSpPr>
            <p:cNvPr id="18" name="TextBox 18"/>
            <p:cNvSpPr txBox="1"/>
            <p:nvPr/>
          </p:nvSpPr>
          <p:spPr>
            <a:xfrm>
              <a:off x="0" y="1706621"/>
              <a:ext cx="10032556" cy="561975"/>
            </a:xfrm>
            <a:prstGeom prst="rect">
              <a:avLst/>
            </a:prstGeom>
          </p:spPr>
          <p:txBody>
            <a:bodyPr lIns="0" tIns="0" rIns="0" bIns="0" rtlCol="0" anchor="t">
              <a:spAutoFit/>
            </a:bodyPr>
            <a:lstStyle/>
            <a:p>
              <a:pPr marL="0" lvl="0" indent="0">
                <a:lnSpc>
                  <a:spcPts val="3749"/>
                </a:lnSpc>
                <a:spcBef>
                  <a:spcPct val="0"/>
                </a:spcBef>
              </a:pPr>
              <a:r>
                <a:rPr lang="en-US" sz="2499">
                  <a:solidFill>
                    <a:srgbClr val="000000"/>
                  </a:solidFill>
                  <a:latin typeface="Muli Regular"/>
                </a:rPr>
                <a:t> rumus implicit euler</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93942"/>
            <a:ext cx="6860378" cy="1371600"/>
          </a:xfrm>
          <a:prstGeom prst="rect">
            <a:avLst/>
          </a:prstGeom>
        </p:spPr>
        <p:txBody>
          <a:bodyPr lIns="0" tIns="0" rIns="0" bIns="0" rtlCol="0" anchor="t">
            <a:spAutoFit/>
          </a:bodyPr>
          <a:lstStyle/>
          <a:p>
            <a:pPr>
              <a:lnSpc>
                <a:spcPts val="10800"/>
              </a:lnSpc>
            </a:pPr>
            <a:r>
              <a:rPr lang="en-US" sz="9000">
                <a:solidFill>
                  <a:srgbClr val="000000"/>
                </a:solidFill>
                <a:latin typeface="Playfair Display Bold"/>
              </a:rPr>
              <a:t>Algorithma</a:t>
            </a:r>
          </a:p>
        </p:txBody>
      </p:sp>
      <p:sp>
        <p:nvSpPr>
          <p:cNvPr id="3" name="Freeform 3"/>
          <p:cNvSpPr/>
          <p:nvPr/>
        </p:nvSpPr>
        <p:spPr>
          <a:xfrm>
            <a:off x="-2093409" y="6399159"/>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494764" y="4154437"/>
            <a:ext cx="7172489" cy="3012715"/>
            <a:chOff x="0" y="0"/>
            <a:chExt cx="5948304" cy="2498512"/>
          </a:xfrm>
        </p:grpSpPr>
        <p:sp>
          <p:nvSpPr>
            <p:cNvPr id="5" name="Freeform 5"/>
            <p:cNvSpPr/>
            <p:nvPr/>
          </p:nvSpPr>
          <p:spPr>
            <a:xfrm>
              <a:off x="0" y="0"/>
              <a:ext cx="5948304" cy="2498512"/>
            </a:xfrm>
            <a:custGeom>
              <a:avLst/>
              <a:gdLst/>
              <a:ahLst/>
              <a:cxnLst/>
              <a:rect l="l" t="t" r="r" b="b"/>
              <a:pathLst>
                <a:path w="5948304" h="2498512">
                  <a:moveTo>
                    <a:pt x="0" y="0"/>
                  </a:moveTo>
                  <a:lnTo>
                    <a:pt x="5948304" y="0"/>
                  </a:lnTo>
                  <a:lnTo>
                    <a:pt x="5948304" y="2498512"/>
                  </a:lnTo>
                  <a:lnTo>
                    <a:pt x="0" y="2498512"/>
                  </a:lnTo>
                  <a:close/>
                </a:path>
              </a:pathLst>
            </a:custGeom>
            <a:solidFill>
              <a:srgbClr val="FFFFFF"/>
            </a:solidFill>
            <a:ln w="38100">
              <a:solidFill>
                <a:srgbClr val="FF68D4"/>
              </a:solidFill>
            </a:ln>
          </p:spPr>
        </p:sp>
        <p:sp>
          <p:nvSpPr>
            <p:cNvPr id="6" name="TextBox 6"/>
            <p:cNvSpPr txBox="1"/>
            <p:nvPr/>
          </p:nvSpPr>
          <p:spPr>
            <a:xfrm>
              <a:off x="0" y="-47625"/>
              <a:ext cx="812800" cy="860425"/>
            </a:xfrm>
            <a:prstGeom prst="rect">
              <a:avLst/>
            </a:prstGeom>
          </p:spPr>
          <p:txBody>
            <a:bodyPr lIns="254000" tIns="254000" rIns="254000" bIns="254000" rtlCol="0" anchor="ctr"/>
            <a:lstStyle/>
            <a:p>
              <a:pPr>
                <a:lnSpc>
                  <a:spcPts val="3359"/>
                </a:lnSpc>
              </a:pPr>
              <a:endParaRPr/>
            </a:p>
          </p:txBody>
        </p:sp>
      </p:grpSp>
      <p:grpSp>
        <p:nvGrpSpPr>
          <p:cNvPr id="7" name="Group 7"/>
          <p:cNvGrpSpPr/>
          <p:nvPr/>
        </p:nvGrpSpPr>
        <p:grpSpPr>
          <a:xfrm>
            <a:off x="1494764" y="3048882"/>
            <a:ext cx="5216156" cy="842701"/>
            <a:chOff x="0" y="-28575"/>
            <a:chExt cx="3935143" cy="635746"/>
          </a:xfrm>
        </p:grpSpPr>
        <p:sp>
          <p:nvSpPr>
            <p:cNvPr id="8" name="Freeform 8"/>
            <p:cNvSpPr/>
            <p:nvPr/>
          </p:nvSpPr>
          <p:spPr>
            <a:xfrm>
              <a:off x="0" y="0"/>
              <a:ext cx="3784599" cy="582797"/>
            </a:xfrm>
            <a:custGeom>
              <a:avLst/>
              <a:gdLst/>
              <a:ahLst/>
              <a:cxnLst/>
              <a:rect l="l" t="t" r="r" b="b"/>
              <a:pathLst>
                <a:path w="3784599" h="582797">
                  <a:moveTo>
                    <a:pt x="0" y="0"/>
                  </a:moveTo>
                  <a:lnTo>
                    <a:pt x="3784599" y="0"/>
                  </a:lnTo>
                  <a:lnTo>
                    <a:pt x="3784599" y="582797"/>
                  </a:lnTo>
                  <a:lnTo>
                    <a:pt x="0" y="582797"/>
                  </a:lnTo>
                  <a:close/>
                </a:path>
              </a:pathLst>
            </a:custGeom>
            <a:solidFill>
              <a:srgbClr val="F4F4F4"/>
            </a:solidFill>
            <a:ln w="19050">
              <a:solidFill>
                <a:srgbClr val="000000"/>
              </a:solidFill>
            </a:ln>
          </p:spPr>
        </p:sp>
        <p:sp>
          <p:nvSpPr>
            <p:cNvPr id="9" name="TextBox 9"/>
            <p:cNvSpPr txBox="1"/>
            <p:nvPr/>
          </p:nvSpPr>
          <p:spPr>
            <a:xfrm>
              <a:off x="0" y="-28575"/>
              <a:ext cx="3935143" cy="635746"/>
            </a:xfrm>
            <a:prstGeom prst="rect">
              <a:avLst/>
            </a:prstGeom>
          </p:spPr>
          <p:txBody>
            <a:bodyPr lIns="254000" tIns="254000" rIns="254000" bIns="254000" rtlCol="0" anchor="ctr"/>
            <a:lstStyle/>
            <a:p>
              <a:pPr>
                <a:lnSpc>
                  <a:spcPts val="2520"/>
                </a:lnSpc>
              </a:pPr>
              <a:r>
                <a:rPr lang="en-US" sz="1800" dirty="0">
                  <a:solidFill>
                    <a:srgbClr val="FF68D4"/>
                  </a:solidFill>
                  <a:latin typeface="Muli Regular Bold"/>
                </a:rPr>
                <a:t>Algorithm </a:t>
              </a:r>
              <a:r>
                <a:rPr lang="en-US" sz="1800" dirty="0" err="1">
                  <a:solidFill>
                    <a:srgbClr val="FF68D4"/>
                  </a:solidFill>
                  <a:latin typeface="Muli Regular Bold"/>
                </a:rPr>
                <a:t>fungsi</a:t>
              </a:r>
              <a:r>
                <a:rPr lang="en-US" sz="1800" dirty="0">
                  <a:solidFill>
                    <a:srgbClr val="FF68D4"/>
                  </a:solidFill>
                  <a:latin typeface="Muli Regular Bold"/>
                </a:rPr>
                <a:t> def</a:t>
              </a:r>
              <a:r>
                <a:rPr lang="en-US" sz="1800" dirty="0">
                  <a:solidFill>
                    <a:srgbClr val="000000"/>
                  </a:solidFill>
                  <a:latin typeface="Muli Regular Bold"/>
                </a:rPr>
                <a:t> </a:t>
              </a:r>
              <a:r>
                <a:rPr lang="en-US" sz="1800" dirty="0" err="1">
                  <a:solidFill>
                    <a:srgbClr val="000000"/>
                  </a:solidFill>
                  <a:latin typeface="Muli Regular Bold Italics"/>
                </a:rPr>
                <a:t>reaction_kinetics</a:t>
              </a:r>
              <a:r>
                <a:rPr lang="en-US" sz="1800" dirty="0">
                  <a:solidFill>
                    <a:srgbClr val="000000"/>
                  </a:solidFill>
                  <a:latin typeface="Muli Regular Bold"/>
                </a:rPr>
                <a:t>(t, c):</a:t>
              </a:r>
            </a:p>
          </p:txBody>
        </p:sp>
      </p:grpSp>
      <p:sp>
        <p:nvSpPr>
          <p:cNvPr id="10" name="TextBox 10"/>
          <p:cNvSpPr txBox="1"/>
          <p:nvPr/>
        </p:nvSpPr>
        <p:spPr>
          <a:xfrm>
            <a:off x="1660940" y="4322831"/>
            <a:ext cx="5334570" cy="348872"/>
          </a:xfrm>
          <a:prstGeom prst="rect">
            <a:avLst/>
          </a:prstGeom>
        </p:spPr>
        <p:txBody>
          <a:bodyPr lIns="0" tIns="0" rIns="0" bIns="0" rtlCol="0" anchor="t">
            <a:spAutoFit/>
          </a:bodyPr>
          <a:lstStyle/>
          <a:p>
            <a:pPr marL="451718" lvl="1" indent="-225859">
              <a:lnSpc>
                <a:spcPts val="2929"/>
              </a:lnSpc>
              <a:buFont typeface="Arial"/>
              <a:buChar char="•"/>
            </a:pPr>
            <a:r>
              <a:rPr lang="en-US" sz="2092">
                <a:solidFill>
                  <a:srgbClr val="000000"/>
                </a:solidFill>
                <a:latin typeface="Muli Regular"/>
              </a:rPr>
              <a:t>Mendefinisikan reaction_kinetics (t,c):</a:t>
            </a:r>
          </a:p>
        </p:txBody>
      </p:sp>
      <p:sp>
        <p:nvSpPr>
          <p:cNvPr id="11" name="TextBox 11"/>
          <p:cNvSpPr txBox="1"/>
          <p:nvPr/>
        </p:nvSpPr>
        <p:spPr>
          <a:xfrm>
            <a:off x="2135286" y="4677787"/>
            <a:ext cx="6219856" cy="2226511"/>
          </a:xfrm>
          <a:prstGeom prst="rect">
            <a:avLst/>
          </a:prstGeom>
        </p:spPr>
        <p:txBody>
          <a:bodyPr lIns="0" tIns="0" rIns="0" bIns="0" rtlCol="0" anchor="t">
            <a:spAutoFit/>
          </a:bodyPr>
          <a:lstStyle/>
          <a:p>
            <a:pPr>
              <a:lnSpc>
                <a:spcPts val="2547"/>
              </a:lnSpc>
            </a:pPr>
            <a:r>
              <a:rPr lang="en-US" sz="1819">
                <a:solidFill>
                  <a:srgbClr val="000000"/>
                </a:solidFill>
                <a:latin typeface="Muli Regular"/>
              </a:rPr>
              <a:t>1.1.  Menginisiasikan c1, c2, c3 = c</a:t>
            </a:r>
          </a:p>
          <a:p>
            <a:pPr>
              <a:lnSpc>
                <a:spcPts val="2547"/>
              </a:lnSpc>
            </a:pPr>
            <a:r>
              <a:rPr lang="en-US" sz="1819">
                <a:solidFill>
                  <a:srgbClr val="000000"/>
                </a:solidFill>
                <a:latin typeface="Muli Regular"/>
              </a:rPr>
              <a:t>1.2.  Menginisiasikan dc1_dt = -0.013 * c1 - 1000 * c1 * c3</a:t>
            </a:r>
          </a:p>
          <a:p>
            <a:pPr>
              <a:lnSpc>
                <a:spcPts val="2547"/>
              </a:lnSpc>
            </a:pPr>
            <a:r>
              <a:rPr lang="en-US" sz="1819">
                <a:solidFill>
                  <a:srgbClr val="000000"/>
                </a:solidFill>
                <a:latin typeface="Muli Regular"/>
              </a:rPr>
              <a:t>1.3.  Menginisiasikan dc2_dt = -2500 * c2 * c3</a:t>
            </a:r>
          </a:p>
          <a:p>
            <a:pPr>
              <a:lnSpc>
                <a:spcPts val="2547"/>
              </a:lnSpc>
            </a:pPr>
            <a:r>
              <a:rPr lang="en-US" sz="1819">
                <a:solidFill>
                  <a:srgbClr val="000000"/>
                </a:solidFill>
                <a:latin typeface="Muli Regular"/>
              </a:rPr>
              <a:t>1.4.  Menginisiasikan dc3_dt = -0.013 * c1 - 1000 * c1 * c3 </a:t>
            </a:r>
          </a:p>
          <a:p>
            <a:pPr>
              <a:lnSpc>
                <a:spcPts val="2547"/>
              </a:lnSpc>
            </a:pPr>
            <a:r>
              <a:rPr lang="en-US" sz="1819">
                <a:solidFill>
                  <a:srgbClr val="000000"/>
                </a:solidFill>
                <a:latin typeface="Muli Regular"/>
              </a:rPr>
              <a:t>        - 2500 * c2 * c3  </a:t>
            </a:r>
          </a:p>
          <a:p>
            <a:pPr>
              <a:lnSpc>
                <a:spcPts val="2547"/>
              </a:lnSpc>
            </a:pPr>
            <a:r>
              <a:rPr lang="en-US" sz="1819">
                <a:solidFill>
                  <a:srgbClr val="000000"/>
                </a:solidFill>
                <a:latin typeface="Muli Regular"/>
              </a:rPr>
              <a:t>1.5.  Return atau mengembalikan np.array([dc1_dt, </a:t>
            </a:r>
          </a:p>
          <a:p>
            <a:pPr>
              <a:lnSpc>
                <a:spcPts val="2547"/>
              </a:lnSpc>
            </a:pPr>
            <a:r>
              <a:rPr lang="en-US" sz="1819">
                <a:solidFill>
                  <a:srgbClr val="000000"/>
                </a:solidFill>
                <a:latin typeface="Muli Regular"/>
              </a:rPr>
              <a:t>        dc2_dt, dc3_dt])</a:t>
            </a:r>
          </a:p>
        </p:txBody>
      </p:sp>
      <p:grpSp>
        <p:nvGrpSpPr>
          <p:cNvPr id="12" name="Group 12"/>
          <p:cNvGrpSpPr/>
          <p:nvPr/>
        </p:nvGrpSpPr>
        <p:grpSpPr>
          <a:xfrm>
            <a:off x="9726580" y="6244888"/>
            <a:ext cx="5205607" cy="952089"/>
            <a:chOff x="0" y="-28575"/>
            <a:chExt cx="3927185" cy="718270"/>
          </a:xfrm>
        </p:grpSpPr>
        <p:sp>
          <p:nvSpPr>
            <p:cNvPr id="13" name="Freeform 13"/>
            <p:cNvSpPr/>
            <p:nvPr/>
          </p:nvSpPr>
          <p:spPr>
            <a:xfrm>
              <a:off x="0" y="0"/>
              <a:ext cx="3927185" cy="582797"/>
            </a:xfrm>
            <a:custGeom>
              <a:avLst/>
              <a:gdLst/>
              <a:ahLst/>
              <a:cxnLst/>
              <a:rect l="l" t="t" r="r" b="b"/>
              <a:pathLst>
                <a:path w="3927185" h="582797">
                  <a:moveTo>
                    <a:pt x="0" y="0"/>
                  </a:moveTo>
                  <a:lnTo>
                    <a:pt x="3927185" y="0"/>
                  </a:lnTo>
                  <a:lnTo>
                    <a:pt x="3927185" y="582797"/>
                  </a:lnTo>
                  <a:lnTo>
                    <a:pt x="0" y="582797"/>
                  </a:lnTo>
                  <a:close/>
                </a:path>
              </a:pathLst>
            </a:custGeom>
            <a:solidFill>
              <a:srgbClr val="F4F4F4"/>
            </a:solidFill>
            <a:ln w="19050">
              <a:solidFill>
                <a:srgbClr val="000000"/>
              </a:solidFill>
            </a:ln>
          </p:spPr>
        </p:sp>
        <p:sp>
          <p:nvSpPr>
            <p:cNvPr id="14" name="TextBox 14"/>
            <p:cNvSpPr txBox="1"/>
            <p:nvPr/>
          </p:nvSpPr>
          <p:spPr>
            <a:xfrm>
              <a:off x="0" y="-28575"/>
              <a:ext cx="3927184" cy="718270"/>
            </a:xfrm>
            <a:prstGeom prst="rect">
              <a:avLst/>
            </a:prstGeom>
          </p:spPr>
          <p:txBody>
            <a:bodyPr lIns="254000" tIns="254000" rIns="254000" bIns="254000" rtlCol="0" anchor="ctr"/>
            <a:lstStyle/>
            <a:p>
              <a:pPr>
                <a:lnSpc>
                  <a:spcPts val="2520"/>
                </a:lnSpc>
              </a:pPr>
              <a:r>
                <a:rPr lang="en-US" sz="1800" dirty="0">
                  <a:solidFill>
                    <a:srgbClr val="FF68D4"/>
                  </a:solidFill>
                  <a:latin typeface="Muli Regular Bold"/>
                </a:rPr>
                <a:t>Algorithm </a:t>
              </a:r>
              <a:r>
                <a:rPr lang="en-US" sz="1800" dirty="0" err="1">
                  <a:solidFill>
                    <a:srgbClr val="FF68D4"/>
                  </a:solidFill>
                  <a:latin typeface="Muli Regular Bold"/>
                </a:rPr>
                <a:t>fungsi</a:t>
              </a:r>
              <a:r>
                <a:rPr lang="en-US" sz="1800" dirty="0">
                  <a:solidFill>
                    <a:srgbClr val="FF68D4"/>
                  </a:solidFill>
                  <a:latin typeface="Muli Regular Bold"/>
                </a:rPr>
                <a:t> def</a:t>
              </a:r>
              <a:r>
                <a:rPr lang="en-US" sz="1800" dirty="0">
                  <a:solidFill>
                    <a:srgbClr val="000000"/>
                  </a:solidFill>
                  <a:latin typeface="Muli Regular Bold"/>
                </a:rPr>
                <a:t> </a:t>
              </a:r>
              <a:r>
                <a:rPr lang="en-US" sz="1800" dirty="0" err="1">
                  <a:solidFill>
                    <a:srgbClr val="000000"/>
                  </a:solidFill>
                  <a:latin typeface="Muli Regular Bold"/>
                </a:rPr>
                <a:t>Backward_Euler</a:t>
              </a:r>
              <a:r>
                <a:rPr lang="en-US" sz="1800" dirty="0">
                  <a:solidFill>
                    <a:srgbClr val="000000"/>
                  </a:solidFill>
                  <a:latin typeface="Muli Regular Bold"/>
                </a:rPr>
                <a:t>(x):</a:t>
              </a:r>
            </a:p>
          </p:txBody>
        </p:sp>
      </p:grpSp>
      <p:grpSp>
        <p:nvGrpSpPr>
          <p:cNvPr id="15" name="Group 15"/>
          <p:cNvGrpSpPr/>
          <p:nvPr/>
        </p:nvGrpSpPr>
        <p:grpSpPr>
          <a:xfrm>
            <a:off x="9726580" y="7437015"/>
            <a:ext cx="7172489" cy="1821285"/>
            <a:chOff x="0" y="0"/>
            <a:chExt cx="5581093" cy="1417187"/>
          </a:xfrm>
        </p:grpSpPr>
        <p:sp>
          <p:nvSpPr>
            <p:cNvPr id="16" name="Freeform 16"/>
            <p:cNvSpPr/>
            <p:nvPr/>
          </p:nvSpPr>
          <p:spPr>
            <a:xfrm>
              <a:off x="0" y="0"/>
              <a:ext cx="5581093" cy="1417188"/>
            </a:xfrm>
            <a:custGeom>
              <a:avLst/>
              <a:gdLst/>
              <a:ahLst/>
              <a:cxnLst/>
              <a:rect l="l" t="t" r="r" b="b"/>
              <a:pathLst>
                <a:path w="5581093" h="1417188">
                  <a:moveTo>
                    <a:pt x="0" y="0"/>
                  </a:moveTo>
                  <a:lnTo>
                    <a:pt x="5581093" y="0"/>
                  </a:lnTo>
                  <a:lnTo>
                    <a:pt x="5581093" y="1417188"/>
                  </a:lnTo>
                  <a:lnTo>
                    <a:pt x="0" y="1417188"/>
                  </a:lnTo>
                  <a:close/>
                </a:path>
              </a:pathLst>
            </a:custGeom>
            <a:solidFill>
              <a:srgbClr val="FFFFFF"/>
            </a:solidFill>
            <a:ln w="38100">
              <a:solidFill>
                <a:srgbClr val="FF68D4"/>
              </a:solidFill>
            </a:ln>
          </p:spPr>
        </p:sp>
        <p:sp>
          <p:nvSpPr>
            <p:cNvPr id="17" name="TextBox 17"/>
            <p:cNvSpPr txBox="1"/>
            <p:nvPr/>
          </p:nvSpPr>
          <p:spPr>
            <a:xfrm>
              <a:off x="0" y="-47625"/>
              <a:ext cx="812800" cy="860425"/>
            </a:xfrm>
            <a:prstGeom prst="rect">
              <a:avLst/>
            </a:prstGeom>
          </p:spPr>
          <p:txBody>
            <a:bodyPr lIns="254000" tIns="254000" rIns="254000" bIns="254000" rtlCol="0" anchor="ctr"/>
            <a:lstStyle/>
            <a:p>
              <a:pPr>
                <a:lnSpc>
                  <a:spcPts val="3359"/>
                </a:lnSpc>
              </a:pPr>
              <a:endParaRPr/>
            </a:p>
          </p:txBody>
        </p:sp>
      </p:grpSp>
      <p:sp>
        <p:nvSpPr>
          <p:cNvPr id="18" name="TextBox 18"/>
          <p:cNvSpPr txBox="1"/>
          <p:nvPr/>
        </p:nvSpPr>
        <p:spPr>
          <a:xfrm>
            <a:off x="9903689" y="7618996"/>
            <a:ext cx="5685561" cy="356235"/>
          </a:xfrm>
          <a:prstGeom prst="rect">
            <a:avLst/>
          </a:prstGeom>
        </p:spPr>
        <p:txBody>
          <a:bodyPr lIns="0" tIns="0" rIns="0" bIns="0" rtlCol="0" anchor="t">
            <a:spAutoFit/>
          </a:bodyPr>
          <a:lstStyle/>
          <a:p>
            <a:pPr marL="453390" lvl="1" indent="-226695">
              <a:lnSpc>
                <a:spcPts val="2940"/>
              </a:lnSpc>
              <a:buFont typeface="Arial"/>
              <a:buChar char="•"/>
            </a:pPr>
            <a:r>
              <a:rPr lang="en-US" sz="2100">
                <a:solidFill>
                  <a:srgbClr val="000000"/>
                </a:solidFill>
                <a:latin typeface="Muli Regular"/>
              </a:rPr>
              <a:t>Mendefinisikan Backward_Euler(x):</a:t>
            </a:r>
          </a:p>
        </p:txBody>
      </p:sp>
      <p:sp>
        <p:nvSpPr>
          <p:cNvPr id="19" name="TextBox 19"/>
          <p:cNvSpPr txBox="1"/>
          <p:nvPr/>
        </p:nvSpPr>
        <p:spPr>
          <a:xfrm>
            <a:off x="10367102" y="7994832"/>
            <a:ext cx="6314014" cy="1023431"/>
          </a:xfrm>
          <a:prstGeom prst="rect">
            <a:avLst/>
          </a:prstGeom>
        </p:spPr>
        <p:txBody>
          <a:bodyPr lIns="0" tIns="0" rIns="0" bIns="0" rtlCol="0" anchor="t">
            <a:spAutoFit/>
          </a:bodyPr>
          <a:lstStyle/>
          <a:p>
            <a:pPr>
              <a:lnSpc>
                <a:spcPts val="2714"/>
              </a:lnSpc>
            </a:pPr>
            <a:r>
              <a:rPr lang="en-US" sz="1939">
                <a:solidFill>
                  <a:srgbClr val="000000"/>
                </a:solidFill>
                <a:latin typeface="Muli Regular"/>
              </a:rPr>
              <a:t>1.1.  Menginisiasikan rumus dari backward euler dengan BDF = ci + h * reaction_kinetics(nilai_t[i], x)</a:t>
            </a:r>
          </a:p>
          <a:p>
            <a:pPr>
              <a:lnSpc>
                <a:spcPts val="2714"/>
              </a:lnSpc>
            </a:pPr>
            <a:r>
              <a:rPr lang="en-US" sz="1939">
                <a:solidFill>
                  <a:srgbClr val="000000"/>
                </a:solidFill>
                <a:latin typeface="Muli Regular"/>
              </a:rPr>
              <a:t>1.6.  Return atau mengembalikan x - BDF</a:t>
            </a:r>
          </a:p>
        </p:txBody>
      </p:sp>
      <p:sp>
        <p:nvSpPr>
          <p:cNvPr id="20" name="Freeform 20"/>
          <p:cNvSpPr/>
          <p:nvPr/>
        </p:nvSpPr>
        <p:spPr>
          <a:xfrm>
            <a:off x="11577081" y="-4571156"/>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47145" y="499820"/>
            <a:ext cx="7912155" cy="2419171"/>
            <a:chOff x="0" y="0"/>
            <a:chExt cx="5969043" cy="1825057"/>
          </a:xfrm>
        </p:grpSpPr>
        <p:sp>
          <p:nvSpPr>
            <p:cNvPr id="3" name="Freeform 3"/>
            <p:cNvSpPr/>
            <p:nvPr/>
          </p:nvSpPr>
          <p:spPr>
            <a:xfrm>
              <a:off x="0" y="0"/>
              <a:ext cx="5969043" cy="1825057"/>
            </a:xfrm>
            <a:custGeom>
              <a:avLst/>
              <a:gdLst/>
              <a:ahLst/>
              <a:cxnLst/>
              <a:rect l="l" t="t" r="r" b="b"/>
              <a:pathLst>
                <a:path w="5969043" h="1825057">
                  <a:moveTo>
                    <a:pt x="0" y="0"/>
                  </a:moveTo>
                  <a:lnTo>
                    <a:pt x="5969043" y="0"/>
                  </a:lnTo>
                  <a:lnTo>
                    <a:pt x="5969043" y="1825057"/>
                  </a:lnTo>
                  <a:lnTo>
                    <a:pt x="0" y="1825057"/>
                  </a:lnTo>
                  <a:close/>
                </a:path>
              </a:pathLst>
            </a:custGeom>
            <a:solidFill>
              <a:srgbClr val="FFFFFF"/>
            </a:solidFill>
            <a:ln w="38100">
              <a:solidFill>
                <a:srgbClr val="6294F8"/>
              </a:solidFill>
            </a:ln>
          </p:spPr>
        </p:sp>
        <p:sp>
          <p:nvSpPr>
            <p:cNvPr id="4" name="TextBox 4"/>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5" name="Group 5"/>
          <p:cNvGrpSpPr/>
          <p:nvPr/>
        </p:nvGrpSpPr>
        <p:grpSpPr>
          <a:xfrm>
            <a:off x="9347145" y="3993766"/>
            <a:ext cx="7912155" cy="2390042"/>
            <a:chOff x="0" y="0"/>
            <a:chExt cx="5969043" cy="1803082"/>
          </a:xfrm>
        </p:grpSpPr>
        <p:sp>
          <p:nvSpPr>
            <p:cNvPr id="6" name="Freeform 6"/>
            <p:cNvSpPr/>
            <p:nvPr/>
          </p:nvSpPr>
          <p:spPr>
            <a:xfrm>
              <a:off x="0" y="0"/>
              <a:ext cx="5969043" cy="1803082"/>
            </a:xfrm>
            <a:custGeom>
              <a:avLst/>
              <a:gdLst/>
              <a:ahLst/>
              <a:cxnLst/>
              <a:rect l="l" t="t" r="r" b="b"/>
              <a:pathLst>
                <a:path w="5969043" h="1803082">
                  <a:moveTo>
                    <a:pt x="0" y="0"/>
                  </a:moveTo>
                  <a:lnTo>
                    <a:pt x="5969043" y="0"/>
                  </a:lnTo>
                  <a:lnTo>
                    <a:pt x="5969043" y="1803082"/>
                  </a:lnTo>
                  <a:lnTo>
                    <a:pt x="0" y="1803082"/>
                  </a:lnTo>
                  <a:close/>
                </a:path>
              </a:pathLst>
            </a:custGeom>
            <a:solidFill>
              <a:srgbClr val="FFFFFF"/>
            </a:solidFill>
            <a:ln w="38100">
              <a:solidFill>
                <a:srgbClr val="BC7ECF"/>
              </a:solidFill>
            </a:ln>
          </p:spPr>
        </p:sp>
        <p:sp>
          <p:nvSpPr>
            <p:cNvPr id="7" name="TextBox 7"/>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8" name="Group 8"/>
          <p:cNvGrpSpPr/>
          <p:nvPr/>
        </p:nvGrpSpPr>
        <p:grpSpPr>
          <a:xfrm>
            <a:off x="9347145" y="7318738"/>
            <a:ext cx="7912155" cy="2448300"/>
            <a:chOff x="0" y="0"/>
            <a:chExt cx="5969043" cy="1847032"/>
          </a:xfrm>
        </p:grpSpPr>
        <p:sp>
          <p:nvSpPr>
            <p:cNvPr id="9" name="Freeform 9"/>
            <p:cNvSpPr/>
            <p:nvPr/>
          </p:nvSpPr>
          <p:spPr>
            <a:xfrm>
              <a:off x="0" y="0"/>
              <a:ext cx="5969043" cy="1847032"/>
            </a:xfrm>
            <a:custGeom>
              <a:avLst/>
              <a:gdLst/>
              <a:ahLst/>
              <a:cxnLst/>
              <a:rect l="l" t="t" r="r" b="b"/>
              <a:pathLst>
                <a:path w="5969043" h="1847032">
                  <a:moveTo>
                    <a:pt x="0" y="0"/>
                  </a:moveTo>
                  <a:lnTo>
                    <a:pt x="5969043" y="0"/>
                  </a:lnTo>
                  <a:lnTo>
                    <a:pt x="5969043" y="1847032"/>
                  </a:lnTo>
                  <a:lnTo>
                    <a:pt x="0" y="1847032"/>
                  </a:lnTo>
                  <a:close/>
                </a:path>
              </a:pathLst>
            </a:custGeom>
            <a:solidFill>
              <a:srgbClr val="FFFFFF"/>
            </a:solidFill>
            <a:ln w="38100">
              <a:solidFill>
                <a:srgbClr val="FF68D4"/>
              </a:solidFill>
            </a:ln>
          </p:spPr>
        </p:sp>
        <p:sp>
          <p:nvSpPr>
            <p:cNvPr id="10" name="TextBox 10"/>
            <p:cNvSpPr txBox="1"/>
            <p:nvPr/>
          </p:nvSpPr>
          <p:spPr>
            <a:xfrm>
              <a:off x="0" y="-28575"/>
              <a:ext cx="812800" cy="841375"/>
            </a:xfrm>
            <a:prstGeom prst="rect">
              <a:avLst/>
            </a:prstGeom>
          </p:spPr>
          <p:txBody>
            <a:bodyPr lIns="254000" tIns="254000" rIns="254000" bIns="254000" rtlCol="0" anchor="ctr"/>
            <a:lstStyle/>
            <a:p>
              <a:pPr>
                <a:lnSpc>
                  <a:spcPts val="2520"/>
                </a:lnSpc>
              </a:pPr>
              <a:endParaRPr/>
            </a:p>
          </p:txBody>
        </p:sp>
      </p:grpSp>
      <p:grpSp>
        <p:nvGrpSpPr>
          <p:cNvPr id="11" name="Group 11"/>
          <p:cNvGrpSpPr/>
          <p:nvPr/>
        </p:nvGrpSpPr>
        <p:grpSpPr>
          <a:xfrm>
            <a:off x="5211099" y="3660733"/>
            <a:ext cx="3932738" cy="3056107"/>
            <a:chOff x="0" y="0"/>
            <a:chExt cx="959687" cy="745767"/>
          </a:xfrm>
        </p:grpSpPr>
        <p:sp>
          <p:nvSpPr>
            <p:cNvPr id="12" name="Freeform 12"/>
            <p:cNvSpPr/>
            <p:nvPr/>
          </p:nvSpPr>
          <p:spPr>
            <a:xfrm>
              <a:off x="0" y="0"/>
              <a:ext cx="959687" cy="745767"/>
            </a:xfrm>
            <a:custGeom>
              <a:avLst/>
              <a:gdLst/>
              <a:ahLst/>
              <a:cxnLst/>
              <a:rect l="l" t="t" r="r" b="b"/>
              <a:pathLst>
                <a:path w="959687" h="745767">
                  <a:moveTo>
                    <a:pt x="0" y="0"/>
                  </a:moveTo>
                  <a:lnTo>
                    <a:pt x="959687" y="0"/>
                  </a:lnTo>
                  <a:lnTo>
                    <a:pt x="959687" y="745767"/>
                  </a:lnTo>
                  <a:lnTo>
                    <a:pt x="0" y="745767"/>
                  </a:lnTo>
                  <a:close/>
                </a:path>
              </a:pathLst>
            </a:custGeom>
            <a:solidFill>
              <a:srgbClr val="BC7ECF"/>
            </a:solidFill>
          </p:spPr>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14" name="Freeform 14"/>
          <p:cNvSpPr/>
          <p:nvPr/>
        </p:nvSpPr>
        <p:spPr>
          <a:xfrm>
            <a:off x="6290050" y="5446288"/>
            <a:ext cx="710518" cy="533640"/>
          </a:xfrm>
          <a:custGeom>
            <a:avLst/>
            <a:gdLst/>
            <a:ahLst/>
            <a:cxnLst/>
            <a:rect l="l" t="t" r="r" b="b"/>
            <a:pathLst>
              <a:path w="710518" h="533640">
                <a:moveTo>
                  <a:pt x="0" y="0"/>
                </a:moveTo>
                <a:lnTo>
                  <a:pt x="710518" y="0"/>
                </a:lnTo>
                <a:lnTo>
                  <a:pt x="710518" y="533640"/>
                </a:lnTo>
                <a:lnTo>
                  <a:pt x="0" y="533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5234868" y="171264"/>
            <a:ext cx="3909132" cy="3123056"/>
            <a:chOff x="0" y="0"/>
            <a:chExt cx="933477" cy="745767"/>
          </a:xfrm>
        </p:grpSpPr>
        <p:sp>
          <p:nvSpPr>
            <p:cNvPr id="16" name="Freeform 16"/>
            <p:cNvSpPr/>
            <p:nvPr/>
          </p:nvSpPr>
          <p:spPr>
            <a:xfrm>
              <a:off x="0" y="0"/>
              <a:ext cx="933477" cy="745767"/>
            </a:xfrm>
            <a:custGeom>
              <a:avLst/>
              <a:gdLst/>
              <a:ahLst/>
              <a:cxnLst/>
              <a:rect l="l" t="t" r="r" b="b"/>
              <a:pathLst>
                <a:path w="933477" h="745767">
                  <a:moveTo>
                    <a:pt x="0" y="0"/>
                  </a:moveTo>
                  <a:lnTo>
                    <a:pt x="933477" y="0"/>
                  </a:lnTo>
                  <a:lnTo>
                    <a:pt x="933477" y="745767"/>
                  </a:lnTo>
                  <a:lnTo>
                    <a:pt x="0" y="745767"/>
                  </a:lnTo>
                  <a:close/>
                </a:path>
              </a:pathLst>
            </a:custGeom>
            <a:solidFill>
              <a:srgbClr val="6294F8"/>
            </a:solidFill>
          </p:spPr>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18" name="Freeform 18"/>
          <p:cNvSpPr/>
          <p:nvPr/>
        </p:nvSpPr>
        <p:spPr>
          <a:xfrm>
            <a:off x="5317557" y="240832"/>
            <a:ext cx="3719823" cy="2958950"/>
          </a:xfrm>
          <a:custGeom>
            <a:avLst/>
            <a:gdLst/>
            <a:ahLst/>
            <a:cxnLst/>
            <a:rect l="l" t="t" r="r" b="b"/>
            <a:pathLst>
              <a:path w="3719823" h="2958950">
                <a:moveTo>
                  <a:pt x="0" y="0"/>
                </a:moveTo>
                <a:lnTo>
                  <a:pt x="3719822" y="0"/>
                </a:lnTo>
                <a:lnTo>
                  <a:pt x="3719822" y="2958950"/>
                </a:lnTo>
                <a:lnTo>
                  <a:pt x="0" y="2958950"/>
                </a:lnTo>
                <a:lnTo>
                  <a:pt x="0" y="0"/>
                </a:lnTo>
                <a:close/>
              </a:path>
            </a:pathLst>
          </a:custGeom>
          <a:blipFill>
            <a:blip r:embed="rId4"/>
            <a:stretch>
              <a:fillRect/>
            </a:stretch>
          </a:blipFill>
        </p:spPr>
      </p:sp>
      <p:sp>
        <p:nvSpPr>
          <p:cNvPr id="19" name="Freeform 19"/>
          <p:cNvSpPr/>
          <p:nvPr/>
        </p:nvSpPr>
        <p:spPr>
          <a:xfrm>
            <a:off x="5303725" y="3760533"/>
            <a:ext cx="3744415" cy="2853784"/>
          </a:xfrm>
          <a:custGeom>
            <a:avLst/>
            <a:gdLst/>
            <a:ahLst/>
            <a:cxnLst/>
            <a:rect l="l" t="t" r="r" b="b"/>
            <a:pathLst>
              <a:path w="3744415" h="2853784">
                <a:moveTo>
                  <a:pt x="0" y="0"/>
                </a:moveTo>
                <a:lnTo>
                  <a:pt x="3744415" y="0"/>
                </a:lnTo>
                <a:lnTo>
                  <a:pt x="3744415" y="2853783"/>
                </a:lnTo>
                <a:lnTo>
                  <a:pt x="0" y="2853783"/>
                </a:lnTo>
                <a:lnTo>
                  <a:pt x="0" y="0"/>
                </a:lnTo>
                <a:close/>
              </a:path>
            </a:pathLst>
          </a:custGeom>
          <a:blipFill>
            <a:blip r:embed="rId5"/>
            <a:stretch>
              <a:fillRect/>
            </a:stretch>
          </a:blipFill>
        </p:spPr>
      </p:sp>
      <p:grpSp>
        <p:nvGrpSpPr>
          <p:cNvPr id="20" name="Group 20"/>
          <p:cNvGrpSpPr/>
          <p:nvPr/>
        </p:nvGrpSpPr>
        <p:grpSpPr>
          <a:xfrm>
            <a:off x="5149477" y="6993517"/>
            <a:ext cx="4079915" cy="3071560"/>
            <a:chOff x="0" y="0"/>
            <a:chExt cx="959687" cy="722499"/>
          </a:xfrm>
        </p:grpSpPr>
        <p:sp>
          <p:nvSpPr>
            <p:cNvPr id="21" name="Freeform 21"/>
            <p:cNvSpPr/>
            <p:nvPr/>
          </p:nvSpPr>
          <p:spPr>
            <a:xfrm>
              <a:off x="0" y="0"/>
              <a:ext cx="959687" cy="722499"/>
            </a:xfrm>
            <a:custGeom>
              <a:avLst/>
              <a:gdLst/>
              <a:ahLst/>
              <a:cxnLst/>
              <a:rect l="l" t="t" r="r" b="b"/>
              <a:pathLst>
                <a:path w="959687" h="722499">
                  <a:moveTo>
                    <a:pt x="0" y="0"/>
                  </a:moveTo>
                  <a:lnTo>
                    <a:pt x="959687" y="0"/>
                  </a:lnTo>
                  <a:lnTo>
                    <a:pt x="959687" y="722499"/>
                  </a:lnTo>
                  <a:lnTo>
                    <a:pt x="0" y="722499"/>
                  </a:lnTo>
                  <a:close/>
                </a:path>
              </a:pathLst>
            </a:custGeom>
            <a:solidFill>
              <a:srgbClr val="CF5FAF"/>
            </a:solidFill>
          </p:spPr>
        </p:sp>
        <p:sp>
          <p:nvSpPr>
            <p:cNvPr id="22" name="TextBox 22"/>
            <p:cNvSpPr txBox="1"/>
            <p:nvPr/>
          </p:nvSpPr>
          <p:spPr>
            <a:xfrm>
              <a:off x="0" y="-28575"/>
              <a:ext cx="812800" cy="841375"/>
            </a:xfrm>
            <a:prstGeom prst="rect">
              <a:avLst/>
            </a:prstGeom>
          </p:spPr>
          <p:txBody>
            <a:bodyPr lIns="50800" tIns="50800" rIns="50800" bIns="50800" rtlCol="0" anchor="ctr"/>
            <a:lstStyle/>
            <a:p>
              <a:pPr algn="ctr">
                <a:lnSpc>
                  <a:spcPts val="2520"/>
                </a:lnSpc>
              </a:pPr>
              <a:endParaRPr/>
            </a:p>
          </p:txBody>
        </p:sp>
      </p:grpSp>
      <p:sp>
        <p:nvSpPr>
          <p:cNvPr id="23" name="Freeform 23"/>
          <p:cNvSpPr/>
          <p:nvPr/>
        </p:nvSpPr>
        <p:spPr>
          <a:xfrm>
            <a:off x="5247162" y="7109178"/>
            <a:ext cx="3884545" cy="2864616"/>
          </a:xfrm>
          <a:custGeom>
            <a:avLst/>
            <a:gdLst/>
            <a:ahLst/>
            <a:cxnLst/>
            <a:rect l="l" t="t" r="r" b="b"/>
            <a:pathLst>
              <a:path w="3884545" h="2864616">
                <a:moveTo>
                  <a:pt x="0" y="0"/>
                </a:moveTo>
                <a:lnTo>
                  <a:pt x="3884545" y="0"/>
                </a:lnTo>
                <a:lnTo>
                  <a:pt x="3884545" y="2864616"/>
                </a:lnTo>
                <a:lnTo>
                  <a:pt x="0" y="2864616"/>
                </a:lnTo>
                <a:lnTo>
                  <a:pt x="0" y="0"/>
                </a:lnTo>
                <a:close/>
              </a:path>
            </a:pathLst>
          </a:custGeom>
          <a:blipFill>
            <a:blip r:embed="rId6"/>
            <a:stretch>
              <a:fillRect/>
            </a:stretch>
          </a:blipFill>
        </p:spPr>
      </p:sp>
      <p:grpSp>
        <p:nvGrpSpPr>
          <p:cNvPr id="24" name="Group 24"/>
          <p:cNvGrpSpPr/>
          <p:nvPr/>
        </p:nvGrpSpPr>
        <p:grpSpPr>
          <a:xfrm>
            <a:off x="9580610" y="789817"/>
            <a:ext cx="6249039" cy="1885950"/>
            <a:chOff x="0" y="0"/>
            <a:chExt cx="8332052" cy="2514600"/>
          </a:xfrm>
        </p:grpSpPr>
        <p:sp>
          <p:nvSpPr>
            <p:cNvPr id="25" name="TextBox 25"/>
            <p:cNvSpPr txBox="1"/>
            <p:nvPr/>
          </p:nvSpPr>
          <p:spPr>
            <a:xfrm>
              <a:off x="0" y="702310"/>
              <a:ext cx="8332052" cy="1812290"/>
            </a:xfrm>
            <a:prstGeom prst="rect">
              <a:avLst/>
            </a:prstGeom>
          </p:spPr>
          <p:txBody>
            <a:bodyPr lIns="0" tIns="0" rIns="0" bIns="0" rtlCol="0" anchor="t">
              <a:spAutoFit/>
            </a:bodyPr>
            <a:lstStyle/>
            <a:p>
              <a:pPr>
                <a:lnSpc>
                  <a:spcPts val="2730"/>
                </a:lnSpc>
              </a:pPr>
              <a:r>
                <a:rPr lang="en-US" sz="2100">
                  <a:solidFill>
                    <a:srgbClr val="000000"/>
                  </a:solidFill>
                  <a:latin typeface="Muli Regular"/>
                </a:rPr>
                <a:t>Nilai c saat t = 50 dengan metode BDF dan Solver</a:t>
              </a:r>
            </a:p>
            <a:p>
              <a:pPr marL="453390" lvl="1" indent="-226695">
                <a:lnSpc>
                  <a:spcPts val="2730"/>
                </a:lnSpc>
                <a:buFont typeface="Arial"/>
                <a:buChar char="•"/>
              </a:pPr>
              <a:r>
                <a:rPr lang="en-US" sz="2100">
                  <a:solidFill>
                    <a:srgbClr val="000000"/>
                  </a:solidFill>
                  <a:latin typeface="Muli Regular"/>
                </a:rPr>
                <a:t>c1 = 0.5977322190  dan 0.5976461200</a:t>
              </a:r>
            </a:p>
            <a:p>
              <a:pPr marL="453390" lvl="1" indent="-226695">
                <a:lnSpc>
                  <a:spcPts val="2730"/>
                </a:lnSpc>
                <a:buFont typeface="Arial"/>
                <a:buChar char="•"/>
              </a:pPr>
              <a:r>
                <a:rPr lang="en-US" sz="2100">
                  <a:solidFill>
                    <a:srgbClr val="000000"/>
                  </a:solidFill>
                  <a:latin typeface="Muli Regular"/>
                </a:rPr>
                <a:t>c2 = 1.4022658873  dan 1.4023519870</a:t>
              </a:r>
            </a:p>
            <a:p>
              <a:pPr marL="453390" lvl="1" indent="-226695">
                <a:lnSpc>
                  <a:spcPts val="2730"/>
                </a:lnSpc>
                <a:buFont typeface="Arial"/>
                <a:buChar char="•"/>
              </a:pPr>
              <a:r>
                <a:rPr lang="en-US" sz="2100">
                  <a:solidFill>
                    <a:srgbClr val="000000"/>
                  </a:solidFill>
                  <a:latin typeface="Muli Regular"/>
                </a:rPr>
                <a:t>c3 = -0.0000018937 dan -0.0000018930</a:t>
              </a:r>
            </a:p>
          </p:txBody>
        </p:sp>
        <p:sp>
          <p:nvSpPr>
            <p:cNvPr id="26" name="TextBox 26"/>
            <p:cNvSpPr txBox="1"/>
            <p:nvPr/>
          </p:nvSpPr>
          <p:spPr>
            <a:xfrm>
              <a:off x="0" y="-28575"/>
              <a:ext cx="8332052" cy="508635"/>
            </a:xfrm>
            <a:prstGeom prst="rect">
              <a:avLst/>
            </a:prstGeom>
          </p:spPr>
          <p:txBody>
            <a:bodyPr lIns="0" tIns="0" rIns="0" bIns="0" rtlCol="0" anchor="t">
              <a:spAutoFit/>
            </a:bodyPr>
            <a:lstStyle/>
            <a:p>
              <a:pPr>
                <a:lnSpc>
                  <a:spcPts val="3120"/>
                </a:lnSpc>
              </a:pPr>
              <a:r>
                <a:rPr lang="en-US" sz="2400">
                  <a:solidFill>
                    <a:srgbClr val="000000"/>
                  </a:solidFill>
                  <a:latin typeface="Muli Regular Bold"/>
                </a:rPr>
                <a:t>Solusi</a:t>
              </a:r>
            </a:p>
          </p:txBody>
        </p:sp>
      </p:grpSp>
      <p:grpSp>
        <p:nvGrpSpPr>
          <p:cNvPr id="27" name="Group 27"/>
          <p:cNvGrpSpPr/>
          <p:nvPr/>
        </p:nvGrpSpPr>
        <p:grpSpPr>
          <a:xfrm>
            <a:off x="9580610" y="4255963"/>
            <a:ext cx="7678690" cy="1868170"/>
            <a:chOff x="0" y="0"/>
            <a:chExt cx="10238254" cy="2490893"/>
          </a:xfrm>
        </p:grpSpPr>
        <p:sp>
          <p:nvSpPr>
            <p:cNvPr id="28" name="TextBox 28"/>
            <p:cNvSpPr txBox="1"/>
            <p:nvPr/>
          </p:nvSpPr>
          <p:spPr>
            <a:xfrm>
              <a:off x="0" y="678603"/>
              <a:ext cx="10238254" cy="1812290"/>
            </a:xfrm>
            <a:prstGeom prst="rect">
              <a:avLst/>
            </a:prstGeom>
          </p:spPr>
          <p:txBody>
            <a:bodyPr lIns="0" tIns="0" rIns="0" bIns="0" rtlCol="0" anchor="t">
              <a:spAutoFit/>
            </a:bodyPr>
            <a:lstStyle/>
            <a:p>
              <a:pPr>
                <a:lnSpc>
                  <a:spcPts val="2730"/>
                </a:lnSpc>
              </a:pPr>
              <a:r>
                <a:rPr lang="en-US" sz="2100">
                  <a:solidFill>
                    <a:srgbClr val="000000"/>
                  </a:solidFill>
                  <a:latin typeface="Muli Regular"/>
                </a:rPr>
                <a:t>Nilai c saat t = 50 dengan h = 5 pada metode BDF dan Solver</a:t>
              </a:r>
            </a:p>
            <a:p>
              <a:pPr marL="453390" lvl="1" indent="-226695">
                <a:lnSpc>
                  <a:spcPts val="2730"/>
                </a:lnSpc>
                <a:buFont typeface="Arial"/>
                <a:buChar char="•"/>
              </a:pPr>
              <a:r>
                <a:rPr lang="en-US" sz="2100">
                  <a:solidFill>
                    <a:srgbClr val="000000"/>
                  </a:solidFill>
                  <a:latin typeface="Muli Regular"/>
                </a:rPr>
                <a:t>c1 = 0.6365887382  dan 0.5976461200</a:t>
              </a:r>
            </a:p>
            <a:p>
              <a:pPr marL="453390" lvl="1" indent="-226695">
                <a:lnSpc>
                  <a:spcPts val="2730"/>
                </a:lnSpc>
                <a:buFont typeface="Arial"/>
                <a:buChar char="•"/>
              </a:pPr>
              <a:r>
                <a:rPr lang="en-US" sz="2100">
                  <a:solidFill>
                    <a:srgbClr val="000000"/>
                  </a:solidFill>
                  <a:latin typeface="Muli Regular"/>
                </a:rPr>
                <a:t>c2 = 1.3634092159  dan 1.4023519870</a:t>
              </a:r>
            </a:p>
            <a:p>
              <a:pPr marL="453390" lvl="1" indent="-226695">
                <a:lnSpc>
                  <a:spcPts val="2730"/>
                </a:lnSpc>
                <a:buFont typeface="Arial"/>
                <a:buChar char="•"/>
              </a:pPr>
              <a:r>
                <a:rPr lang="en-US" sz="2100">
                  <a:solidFill>
                    <a:srgbClr val="000000"/>
                  </a:solidFill>
                  <a:latin typeface="Muli Regular"/>
                </a:rPr>
                <a:t>c3 = -0.0000020458 dan -0.0000018930</a:t>
              </a:r>
            </a:p>
          </p:txBody>
        </p:sp>
        <p:sp>
          <p:nvSpPr>
            <p:cNvPr id="29" name="TextBox 29"/>
            <p:cNvSpPr txBox="1"/>
            <p:nvPr/>
          </p:nvSpPr>
          <p:spPr>
            <a:xfrm>
              <a:off x="0" y="-19050"/>
              <a:ext cx="10238254" cy="475403"/>
            </a:xfrm>
            <a:prstGeom prst="rect">
              <a:avLst/>
            </a:prstGeom>
          </p:spPr>
          <p:txBody>
            <a:bodyPr lIns="0" tIns="0" rIns="0" bIns="0" rtlCol="0" anchor="t">
              <a:spAutoFit/>
            </a:bodyPr>
            <a:lstStyle/>
            <a:p>
              <a:pPr>
                <a:lnSpc>
                  <a:spcPts val="2990"/>
                </a:lnSpc>
              </a:pPr>
              <a:r>
                <a:rPr lang="en-US" sz="2300">
                  <a:solidFill>
                    <a:srgbClr val="000000"/>
                  </a:solidFill>
                  <a:latin typeface="Muli Regular Bold"/>
                </a:rPr>
                <a:t>Perubahan Variabel Step-size</a:t>
              </a:r>
            </a:p>
          </p:txBody>
        </p:sp>
      </p:grpSp>
      <p:grpSp>
        <p:nvGrpSpPr>
          <p:cNvPr id="30" name="Group 30"/>
          <p:cNvGrpSpPr/>
          <p:nvPr/>
        </p:nvGrpSpPr>
        <p:grpSpPr>
          <a:xfrm>
            <a:off x="9580610" y="7599340"/>
            <a:ext cx="7268012" cy="1859915"/>
            <a:chOff x="0" y="0"/>
            <a:chExt cx="9690683" cy="2479887"/>
          </a:xfrm>
        </p:grpSpPr>
        <p:sp>
          <p:nvSpPr>
            <p:cNvPr id="31" name="TextBox 31"/>
            <p:cNvSpPr txBox="1"/>
            <p:nvPr/>
          </p:nvSpPr>
          <p:spPr>
            <a:xfrm>
              <a:off x="0" y="667597"/>
              <a:ext cx="9690683" cy="1812290"/>
            </a:xfrm>
            <a:prstGeom prst="rect">
              <a:avLst/>
            </a:prstGeom>
          </p:spPr>
          <p:txBody>
            <a:bodyPr lIns="0" tIns="0" rIns="0" bIns="0" rtlCol="0" anchor="t">
              <a:spAutoFit/>
            </a:bodyPr>
            <a:lstStyle/>
            <a:p>
              <a:pPr>
                <a:lnSpc>
                  <a:spcPts val="2730"/>
                </a:lnSpc>
              </a:pPr>
              <a:r>
                <a:rPr lang="en-US" sz="2100">
                  <a:solidFill>
                    <a:srgbClr val="000000"/>
                  </a:solidFill>
                  <a:latin typeface="Muli Regular"/>
                </a:rPr>
                <a:t>Nilai c saat t = 100 dengan metode BDF dan Solver</a:t>
              </a:r>
            </a:p>
            <a:p>
              <a:pPr marL="453390" lvl="1" indent="-226695">
                <a:lnSpc>
                  <a:spcPts val="2730"/>
                </a:lnSpc>
                <a:buFont typeface="Arial"/>
                <a:buChar char="•"/>
              </a:pPr>
              <a:r>
                <a:rPr lang="en-US" sz="2100">
                  <a:solidFill>
                    <a:srgbClr val="000000"/>
                  </a:solidFill>
                  <a:latin typeface="Muli Regular"/>
                </a:rPr>
                <a:t>c1 = 0.3342996305  dan 0.3340361776</a:t>
              </a:r>
            </a:p>
            <a:p>
              <a:pPr marL="453390" lvl="1" indent="-226695">
                <a:lnSpc>
                  <a:spcPts val="2730"/>
                </a:lnSpc>
                <a:buFont typeface="Arial"/>
                <a:buChar char="•"/>
              </a:pPr>
              <a:r>
                <a:rPr lang="en-US" sz="2100">
                  <a:solidFill>
                    <a:srgbClr val="000000"/>
                  </a:solidFill>
                  <a:latin typeface="Muli Regular"/>
                </a:rPr>
                <a:t>c2 = 1.6656994034  dan 1.6659628618</a:t>
              </a:r>
            </a:p>
            <a:p>
              <a:pPr marL="453390" lvl="1" indent="-226695">
                <a:lnSpc>
                  <a:spcPts val="2730"/>
                </a:lnSpc>
                <a:buFont typeface="Arial"/>
                <a:buChar char="•"/>
              </a:pPr>
              <a:r>
                <a:rPr lang="en-US" sz="2100">
                  <a:solidFill>
                    <a:srgbClr val="000000"/>
                  </a:solidFill>
                  <a:latin typeface="Muli Regular"/>
                </a:rPr>
                <a:t>c3 = -0.0000009661 dan -0.0000009607</a:t>
              </a:r>
            </a:p>
          </p:txBody>
        </p:sp>
        <p:sp>
          <p:nvSpPr>
            <p:cNvPr id="32" name="TextBox 32"/>
            <p:cNvSpPr txBox="1"/>
            <p:nvPr/>
          </p:nvSpPr>
          <p:spPr>
            <a:xfrm>
              <a:off x="0" y="-19050"/>
              <a:ext cx="9690683" cy="464397"/>
            </a:xfrm>
            <a:prstGeom prst="rect">
              <a:avLst/>
            </a:prstGeom>
          </p:spPr>
          <p:txBody>
            <a:bodyPr lIns="0" tIns="0" rIns="0" bIns="0" rtlCol="0" anchor="t">
              <a:spAutoFit/>
            </a:bodyPr>
            <a:lstStyle/>
            <a:p>
              <a:pPr>
                <a:lnSpc>
                  <a:spcPts val="2860"/>
                </a:lnSpc>
              </a:pPr>
              <a:r>
                <a:rPr lang="en-US" sz="2200">
                  <a:solidFill>
                    <a:srgbClr val="000000"/>
                  </a:solidFill>
                  <a:latin typeface="Muli Regular Bold"/>
                </a:rPr>
                <a:t>Perubahan Variabel Rentang Waktu (T)</a:t>
              </a:r>
            </a:p>
          </p:txBody>
        </p:sp>
      </p:grpSp>
      <p:sp>
        <p:nvSpPr>
          <p:cNvPr id="33" name="Freeform 33"/>
          <p:cNvSpPr/>
          <p:nvPr/>
        </p:nvSpPr>
        <p:spPr>
          <a:xfrm rot="-1874964">
            <a:off x="-5944321" y="4745066"/>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4" name="TextBox 34"/>
          <p:cNvSpPr txBox="1"/>
          <p:nvPr/>
        </p:nvSpPr>
        <p:spPr>
          <a:xfrm>
            <a:off x="697300" y="1304167"/>
            <a:ext cx="4199475" cy="2743200"/>
          </a:xfrm>
          <a:prstGeom prst="rect">
            <a:avLst/>
          </a:prstGeom>
        </p:spPr>
        <p:txBody>
          <a:bodyPr lIns="0" tIns="0" rIns="0" bIns="0" rtlCol="0" anchor="t">
            <a:spAutoFit/>
          </a:bodyPr>
          <a:lstStyle/>
          <a:p>
            <a:pPr>
              <a:lnSpc>
                <a:spcPts val="10800"/>
              </a:lnSpc>
            </a:pPr>
            <a:r>
              <a:rPr lang="en-US" sz="9000">
                <a:solidFill>
                  <a:srgbClr val="000000"/>
                </a:solidFill>
                <a:latin typeface="Playfair Display Bold"/>
              </a:rPr>
              <a:t>Output Hasil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2226</Words>
  <Application>Microsoft Macintosh PowerPoint</Application>
  <PresentationFormat>Custom</PresentationFormat>
  <Paragraphs>243</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Playfair Display Bold</vt:lpstr>
      <vt:lpstr>Muli Regular</vt:lpstr>
      <vt:lpstr>Calibri</vt:lpstr>
      <vt:lpstr>Muli Regular Bold Italics</vt:lpstr>
      <vt:lpstr>Muli Regular Italics</vt:lpstr>
      <vt:lpstr>Muli Regular Bold</vt:lpstr>
      <vt:lpstr>Arial</vt:lpstr>
      <vt:lpstr>Playfair Display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Case-4_Team2_FB_StiffODE'sPadaChemicalReactionKinetic</dc:title>
  <cp:lastModifiedBy>Khansa Farras</cp:lastModifiedBy>
  <cp:revision>2</cp:revision>
  <dcterms:created xsi:type="dcterms:W3CDTF">2006-08-16T00:00:00Z</dcterms:created>
  <dcterms:modified xsi:type="dcterms:W3CDTF">2023-06-19T01:23:06Z</dcterms:modified>
  <dc:identifier>DAFmBvFy9Yo</dc:identifier>
</cp:coreProperties>
</file>